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6"/>
  </p:notesMasterIdLst>
  <p:handoutMasterIdLst>
    <p:handoutMasterId r:id="rId37"/>
  </p:handoutMasterIdLst>
  <p:sldIdLst>
    <p:sldId id="262" r:id="rId2"/>
    <p:sldId id="308" r:id="rId3"/>
    <p:sldId id="302" r:id="rId4"/>
    <p:sldId id="291" r:id="rId5"/>
    <p:sldId id="292" r:id="rId6"/>
    <p:sldId id="263" r:id="rId7"/>
    <p:sldId id="264" r:id="rId8"/>
    <p:sldId id="311" r:id="rId9"/>
    <p:sldId id="309" r:id="rId10"/>
    <p:sldId id="265" r:id="rId11"/>
    <p:sldId id="266" r:id="rId12"/>
    <p:sldId id="269" r:id="rId13"/>
    <p:sldId id="270" r:id="rId14"/>
    <p:sldId id="271" r:id="rId15"/>
    <p:sldId id="297" r:id="rId16"/>
    <p:sldId id="298" r:id="rId17"/>
    <p:sldId id="272" r:id="rId18"/>
    <p:sldId id="303" r:id="rId19"/>
    <p:sldId id="273" r:id="rId20"/>
    <p:sldId id="274" r:id="rId21"/>
    <p:sldId id="307" r:id="rId22"/>
    <p:sldId id="312" r:id="rId23"/>
    <p:sldId id="275" r:id="rId24"/>
    <p:sldId id="276" r:id="rId25"/>
    <p:sldId id="278" r:id="rId26"/>
    <p:sldId id="279" r:id="rId27"/>
    <p:sldId id="305" r:id="rId28"/>
    <p:sldId id="281" r:id="rId29"/>
    <p:sldId id="284" r:id="rId30"/>
    <p:sldId id="306" r:id="rId31"/>
    <p:sldId id="314" r:id="rId32"/>
    <p:sldId id="304" r:id="rId33"/>
    <p:sldId id="310" r:id="rId34"/>
    <p:sldId id="295" r:id="rId35"/>
  </p:sldIdLst>
  <p:sldSz cx="9144000" cy="6858000" type="screen4x3"/>
  <p:notesSz cx="7019925" cy="9305925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9933"/>
    <a:srgbClr val="E8082D"/>
    <a:srgbClr val="ED03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浅色样式 3 - 强调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浅色样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1E171933-4619-4E11-9A3F-F7608DF75F80}" styleName="中度样式 1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24" autoAdjust="0"/>
    <p:restoredTop sz="94660"/>
  </p:normalViewPr>
  <p:slideViewPr>
    <p:cSldViewPr>
      <p:cViewPr>
        <p:scale>
          <a:sx n="80" d="100"/>
          <a:sy n="80" d="100"/>
        </p:scale>
        <p:origin x="-1098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165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6688" y="0"/>
            <a:ext cx="304165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9EAFFA-43B7-4244-8263-8BC5AB0C60C8}" type="datetimeFigureOut">
              <a:rPr lang="en-US" smtClean="0"/>
              <a:pPr/>
              <a:t>5/10/2018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39200"/>
            <a:ext cx="304165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6688" y="8839200"/>
            <a:ext cx="304165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02F9E2-226F-49EC-8141-42DBF9187D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8365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1968" cy="465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87" tIns="46644" rIns="93287" bIns="46644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6333" y="0"/>
            <a:ext cx="3041968" cy="465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87" tIns="46644" rIns="93287" bIns="46644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98500"/>
            <a:ext cx="4651375" cy="34893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993" y="4420315"/>
            <a:ext cx="5615940" cy="4187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87" tIns="46644" rIns="93287" bIns="4664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9014"/>
            <a:ext cx="3041968" cy="465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87" tIns="46644" rIns="93287" bIns="46644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6333" y="8839014"/>
            <a:ext cx="3041968" cy="465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287" tIns="46644" rIns="93287" bIns="4664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62B05AE-768F-4636-AB2A-E3DFDC0FF88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9927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C6F38-E0AE-426F-8FE7-DF59E3C9EE6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40AD4D-7249-4C56-98E0-7C73CB54A45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CE2C1C-B358-4752-A7B0-3265F4FB960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5DCB29-FAAE-423D-9472-12A7C630A80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45ED43-7AAE-458B-A9F3-7AB806ADB62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1F0040-A18E-4DC2-BD35-952371286F4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FAC2F8-3E1C-4A6F-9869-D59C7FC5912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FFE2E4-FEFD-44CA-86C3-9B1A904785A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96BE7E-39F1-4CBB-825E-58562F057DA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156FB0-FAA2-4410-B9F1-7DF389960DF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9BF14-00CF-4C9A-AC44-D83A7BB5CF4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78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37DD474-BF1C-426D-8EE4-4F9D74B5A7CB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"/>
          </a:xfrm>
          <a:prstGeom prst="rect">
            <a:avLst/>
          </a:prstGeom>
          <a:solidFill>
            <a:srgbClr val="FF0000"/>
          </a:solidFill>
          <a:ln w="12699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37896" name="Picture 8"/>
          <p:cNvPicPr>
            <a:picLocks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11938" y="190500"/>
            <a:ext cx="1933575" cy="358775"/>
          </a:xfrm>
          <a:prstGeom prst="rect">
            <a:avLst/>
          </a:prstGeom>
          <a:noFill/>
          <a:ln w="12699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>
    <p:wipe dir="d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jpeg"/><Relationship Id="rId7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6.png"/><Relationship Id="rId4" Type="http://schemas.openxmlformats.org/officeDocument/2006/relationships/image" Target="../media/image9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file:///D:\&#22270;&#29255;\4293.jpg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AA141E0D-7670-4032-9138-17F03F9058B6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1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211" name="Rectangle 19"/>
          <p:cNvSpPr>
            <a:spLocks noChangeArrowheads="1"/>
          </p:cNvSpPr>
          <p:nvPr/>
        </p:nvSpPr>
        <p:spPr bwMode="auto">
          <a:xfrm>
            <a:off x="258639" y="1038224"/>
            <a:ext cx="848982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</a:rPr>
              <a:t>大型总线式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报警主机</a:t>
            </a:r>
            <a:r>
              <a:rPr lang="en-US" altLang="zh-CN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VISTA-128/250BPT</a:t>
            </a:r>
          </a:p>
          <a:p>
            <a:endParaRPr lang="en-US" altLang="zh-CN" sz="24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sp>
        <p:nvSpPr>
          <p:cNvPr id="8212" name="AutoShape 20"/>
          <p:cNvSpPr>
            <a:spLocks noChangeArrowheads="1"/>
          </p:cNvSpPr>
          <p:nvPr/>
        </p:nvSpPr>
        <p:spPr bwMode="auto">
          <a:xfrm rot="8229914">
            <a:off x="962025" y="2714625"/>
            <a:ext cx="8161338" cy="3230563"/>
          </a:xfrm>
          <a:prstGeom prst="lightningBolt">
            <a:avLst/>
          </a:prstGeom>
          <a:gradFill rotWithShape="0">
            <a:gsLst>
              <a:gs pos="0">
                <a:srgbClr val="FFCC99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13" name="WordArt 21" descr="纸袋"/>
          <p:cNvSpPr>
            <a:spLocks noChangeArrowheads="1" noChangeShapeType="1" noTextEdit="1"/>
          </p:cNvSpPr>
          <p:nvPr/>
        </p:nvSpPr>
        <p:spPr bwMode="auto">
          <a:xfrm>
            <a:off x="611560" y="2780928"/>
            <a:ext cx="51181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60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Arial Black"/>
              </a:rPr>
              <a:t>VISTA</a:t>
            </a:r>
            <a:r>
              <a:rPr lang="en-US" altLang="zh-CN" sz="60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>
                  <a:outerShdw dist="563972" dir="14049741" sx="125000" sy="125000" algn="tl" rotWithShape="0">
                    <a:srgbClr val="C7DFD3"/>
                  </a:outerShdw>
                </a:effectLst>
                <a:latin typeface="Arial Black"/>
              </a:rPr>
              <a:t> </a:t>
            </a:r>
            <a:endParaRPr lang="zh-CN" altLang="en-US" sz="6000" b="1" kern="10" dirty="0">
              <a:ln w="9525">
                <a:solidFill>
                  <a:srgbClr val="008000"/>
                </a:solidFill>
                <a:round/>
                <a:headEnd/>
                <a:tailE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effectLst>
                <a:outerShdw dist="563972" dir="14049741" sx="125000" sy="125000" algn="tl" rotWithShape="0">
                  <a:srgbClr val="C7DFD3"/>
                </a:outerShdw>
              </a:effectLst>
              <a:latin typeface="Arial Black"/>
            </a:endParaRPr>
          </a:p>
        </p:txBody>
      </p:sp>
      <p:sp>
        <p:nvSpPr>
          <p:cNvPr id="8214" name="WordArt 22"/>
          <p:cNvSpPr>
            <a:spLocks noChangeArrowheads="1" noChangeShapeType="1" noTextEdit="1"/>
          </p:cNvSpPr>
          <p:nvPr/>
        </p:nvSpPr>
        <p:spPr bwMode="auto">
          <a:xfrm rot="287703">
            <a:off x="1755775" y="4219575"/>
            <a:ext cx="6848475" cy="14414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100000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112297" scaled="1"/>
                </a:gradFill>
                <a:latin typeface="宋体"/>
                <a:ea typeface="宋体"/>
              </a:rPr>
              <a:t>系列大型防盗报警主机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508104" y="2636912"/>
            <a:ext cx="17748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Wide Latin" pitchFamily="18" charset="0"/>
              </a:rPr>
              <a:t>Turbo</a:t>
            </a:r>
            <a:endParaRPr lang="zh-CN" altLang="en-US" sz="2400" dirty="0">
              <a:latin typeface="Wide Lati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Picture 5" descr="https://library.ademconet.com/MWT/fs2/7/73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221088"/>
            <a:ext cx="733054" cy="733054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3419872" y="1916832"/>
            <a:ext cx="1800200" cy="1200329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zh-CN" dirty="0" smtClean="0"/>
          </a:p>
          <a:p>
            <a:pPr algn="ctr"/>
            <a:r>
              <a:rPr lang="en-US" altLang="zh-CN" dirty="0" smtClean="0"/>
              <a:t>VISTA-128BPT</a:t>
            </a:r>
          </a:p>
          <a:p>
            <a:pPr algn="ctr"/>
            <a:r>
              <a:rPr lang="zh-CN" altLang="en-US" dirty="0" smtClean="0"/>
              <a:t>主机</a:t>
            </a:r>
            <a:endParaRPr lang="en-US" altLang="zh-CN" dirty="0" smtClean="0"/>
          </a:p>
          <a:p>
            <a:pPr algn="ctr"/>
            <a:endParaRPr lang="zh-CN" altLang="en-US" dirty="0"/>
          </a:p>
        </p:txBody>
      </p:sp>
      <p:cxnSp>
        <p:nvCxnSpPr>
          <p:cNvPr id="4" name="肘形连接符 3"/>
          <p:cNvCxnSpPr/>
          <p:nvPr/>
        </p:nvCxnSpPr>
        <p:spPr>
          <a:xfrm>
            <a:off x="3419872" y="2852936"/>
            <a:ext cx="2736304" cy="1728192"/>
          </a:xfrm>
          <a:prstGeom prst="bentConnector3">
            <a:avLst>
              <a:gd name="adj1" fmla="val -24606"/>
            </a:avLst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835696" y="3140968"/>
            <a:ext cx="9793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/>
              <a:t>V-</a:t>
            </a:r>
            <a:r>
              <a:rPr lang="en-US" altLang="zh-CN" sz="1200" dirty="0" err="1" smtClean="0"/>
              <a:t>Plex</a:t>
            </a:r>
            <a:r>
              <a:rPr lang="zh-CN" altLang="en-US" sz="1200" dirty="0" smtClean="0"/>
              <a:t> 总线</a:t>
            </a:r>
            <a:endParaRPr lang="zh-CN" altLang="en-US" sz="1200" dirty="0"/>
          </a:p>
        </p:txBody>
      </p:sp>
      <p:cxnSp>
        <p:nvCxnSpPr>
          <p:cNvPr id="17" name="肘形连接符 16"/>
          <p:cNvCxnSpPr/>
          <p:nvPr/>
        </p:nvCxnSpPr>
        <p:spPr>
          <a:xfrm rot="10800000">
            <a:off x="683568" y="1556792"/>
            <a:ext cx="2736304" cy="720080"/>
          </a:xfrm>
          <a:prstGeom prst="bentConnector3">
            <a:avLst>
              <a:gd name="adj1" fmla="val 22411"/>
            </a:avLst>
          </a:prstGeom>
          <a:ln w="19050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9" name="Picture 65" descr="https://library.ademconet.com/MWT/fs2/0/67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79" y="1727230"/>
            <a:ext cx="936104" cy="881909"/>
          </a:xfrm>
          <a:prstGeom prst="rect">
            <a:avLst/>
          </a:prstGeom>
          <a:noFill/>
        </p:spPr>
      </p:pic>
      <p:pic>
        <p:nvPicPr>
          <p:cNvPr id="20" name="Picture 30" descr="https://library.ademconet.com/MWT/fs2/4/66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727231"/>
            <a:ext cx="864095" cy="974877"/>
          </a:xfrm>
          <a:prstGeom prst="rect">
            <a:avLst/>
          </a:prstGeom>
          <a:noFill/>
        </p:spPr>
      </p:pic>
      <p:pic>
        <p:nvPicPr>
          <p:cNvPr id="21" name="Picture 4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3" y="792310"/>
            <a:ext cx="864096" cy="654329"/>
          </a:xfrm>
          <a:prstGeom prst="rect">
            <a:avLst/>
          </a:prstGeom>
          <a:solidFill>
            <a:schemeClr val="bg2"/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grpSp>
        <p:nvGrpSpPr>
          <p:cNvPr id="33" name="组合 32"/>
          <p:cNvGrpSpPr/>
          <p:nvPr/>
        </p:nvGrpSpPr>
        <p:grpSpPr>
          <a:xfrm>
            <a:off x="3707904" y="4581128"/>
            <a:ext cx="1152128" cy="1222395"/>
            <a:chOff x="3707904" y="4581128"/>
            <a:chExt cx="1152128" cy="1222395"/>
          </a:xfrm>
        </p:grpSpPr>
        <p:sp>
          <p:nvSpPr>
            <p:cNvPr id="24" name="矩形 23"/>
            <p:cNvSpPr/>
            <p:nvPr/>
          </p:nvSpPr>
          <p:spPr>
            <a:xfrm>
              <a:off x="3851920" y="5013176"/>
              <a:ext cx="1008112" cy="64807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3779912" y="5085184"/>
              <a:ext cx="1008112" cy="64807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707904" y="5157192"/>
              <a:ext cx="1008112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en-US" altLang="zh-CN" sz="1200" dirty="0" smtClean="0"/>
            </a:p>
            <a:p>
              <a:pPr algn="ctr"/>
              <a:r>
                <a:rPr lang="en-US" altLang="zh-CN" sz="1200" dirty="0" smtClean="0"/>
                <a:t>4208SN</a:t>
              </a:r>
            </a:p>
            <a:p>
              <a:pPr algn="ctr"/>
              <a:endParaRPr lang="zh-CN" altLang="en-US" sz="1200" dirty="0"/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4067944" y="4581128"/>
              <a:ext cx="0" cy="576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>
              <a:endCxn id="24" idx="0"/>
            </p:cNvCxnSpPr>
            <p:nvPr/>
          </p:nvCxnSpPr>
          <p:spPr>
            <a:xfrm>
              <a:off x="4355976" y="4581128"/>
              <a:ext cx="0" cy="43204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>
              <a:off x="4211960" y="4581128"/>
              <a:ext cx="0" cy="5040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>
            <a:off x="5436096" y="4581128"/>
            <a:ext cx="936104" cy="1248237"/>
            <a:chOff x="3779912" y="4581128"/>
            <a:chExt cx="936104" cy="1248237"/>
          </a:xfrm>
        </p:grpSpPr>
        <p:sp>
          <p:nvSpPr>
            <p:cNvPr id="35" name="矩形 34"/>
            <p:cNvSpPr/>
            <p:nvPr/>
          </p:nvSpPr>
          <p:spPr>
            <a:xfrm>
              <a:off x="3851920" y="5085184"/>
              <a:ext cx="864096" cy="57606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3779912" y="5157192"/>
              <a:ext cx="864096" cy="57606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779912" y="5229201"/>
              <a:ext cx="792088" cy="600164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en-US" altLang="zh-CN" sz="1100" dirty="0" smtClean="0"/>
            </a:p>
            <a:p>
              <a:pPr algn="ctr"/>
              <a:r>
                <a:rPr lang="en-US" altLang="zh-CN" sz="1100" dirty="0" smtClean="0"/>
                <a:t>4193SN</a:t>
              </a:r>
            </a:p>
            <a:p>
              <a:pPr algn="ctr"/>
              <a:endParaRPr lang="zh-CN" altLang="en-US" sz="1100" dirty="0"/>
            </a:p>
          </p:txBody>
        </p:sp>
        <p:cxnSp>
          <p:nvCxnSpPr>
            <p:cNvPr id="38" name="直接连接符 37"/>
            <p:cNvCxnSpPr/>
            <p:nvPr/>
          </p:nvCxnSpPr>
          <p:spPr>
            <a:xfrm>
              <a:off x="4067944" y="4581128"/>
              <a:ext cx="0" cy="576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>
              <a:endCxn id="35" idx="0"/>
            </p:cNvCxnSpPr>
            <p:nvPr/>
          </p:nvCxnSpPr>
          <p:spPr>
            <a:xfrm>
              <a:off x="4283968" y="4581128"/>
              <a:ext cx="0" cy="5040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4139952" y="4581128"/>
              <a:ext cx="0" cy="5040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组合 44"/>
          <p:cNvGrpSpPr/>
          <p:nvPr/>
        </p:nvGrpSpPr>
        <p:grpSpPr>
          <a:xfrm>
            <a:off x="6588224" y="4679558"/>
            <a:ext cx="936104" cy="1248237"/>
            <a:chOff x="3779912" y="4581128"/>
            <a:chExt cx="936104" cy="1248237"/>
          </a:xfrm>
        </p:grpSpPr>
        <p:sp>
          <p:nvSpPr>
            <p:cNvPr id="46" name="矩形 45"/>
            <p:cNvSpPr/>
            <p:nvPr/>
          </p:nvSpPr>
          <p:spPr>
            <a:xfrm>
              <a:off x="3851920" y="5085184"/>
              <a:ext cx="864096" cy="57606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3779912" y="5157192"/>
              <a:ext cx="864096" cy="57606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779912" y="5229201"/>
              <a:ext cx="792088" cy="600164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en-US" altLang="zh-CN" sz="1100" dirty="0" smtClean="0"/>
            </a:p>
            <a:p>
              <a:pPr algn="ctr"/>
              <a:r>
                <a:rPr lang="en-US" altLang="zh-CN" sz="1100" dirty="0" smtClean="0"/>
                <a:t>4101SN</a:t>
              </a:r>
            </a:p>
            <a:p>
              <a:pPr algn="ctr"/>
              <a:endParaRPr lang="zh-CN" altLang="en-US" sz="1100" dirty="0"/>
            </a:p>
          </p:txBody>
        </p:sp>
        <p:cxnSp>
          <p:nvCxnSpPr>
            <p:cNvPr id="49" name="直接连接符 48"/>
            <p:cNvCxnSpPr/>
            <p:nvPr/>
          </p:nvCxnSpPr>
          <p:spPr>
            <a:xfrm>
              <a:off x="4067944" y="4581128"/>
              <a:ext cx="0" cy="576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>
              <a:endCxn id="46" idx="0"/>
            </p:cNvCxnSpPr>
            <p:nvPr/>
          </p:nvCxnSpPr>
          <p:spPr>
            <a:xfrm>
              <a:off x="4283968" y="4581128"/>
              <a:ext cx="0" cy="5040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接连接符 50"/>
            <p:cNvCxnSpPr/>
            <p:nvPr/>
          </p:nvCxnSpPr>
          <p:spPr>
            <a:xfrm>
              <a:off x="4139952" y="4581128"/>
              <a:ext cx="0" cy="5040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2" name="Picture 5" descr="https://library.ademconet.com/MWT/fs2/7/73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077072"/>
            <a:ext cx="733054" cy="733054"/>
          </a:xfrm>
          <a:prstGeom prst="rect">
            <a:avLst/>
          </a:prstGeom>
          <a:noFill/>
        </p:spPr>
      </p:pic>
      <p:cxnSp>
        <p:nvCxnSpPr>
          <p:cNvPr id="54" name="直接连接符 53"/>
          <p:cNvCxnSpPr/>
          <p:nvPr/>
        </p:nvCxnSpPr>
        <p:spPr>
          <a:xfrm>
            <a:off x="2411760" y="4365104"/>
            <a:ext cx="28803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形状 55"/>
          <p:cNvCxnSpPr>
            <a:stCxn id="52" idx="2"/>
          </p:cNvCxnSpPr>
          <p:nvPr/>
        </p:nvCxnSpPr>
        <p:spPr>
          <a:xfrm rot="5400000">
            <a:off x="1197355" y="4152324"/>
            <a:ext cx="347066" cy="1662671"/>
          </a:xfrm>
          <a:prstGeom prst="bentConnector2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1187624" y="4365104"/>
            <a:ext cx="8290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err="1" smtClean="0"/>
              <a:t>VPlex</a:t>
            </a:r>
            <a:r>
              <a:rPr lang="en-US" altLang="zh-CN" sz="1100" dirty="0" smtClean="0"/>
              <a:t>-VSI</a:t>
            </a:r>
            <a:endParaRPr lang="zh-CN" altLang="en-US" sz="1100" dirty="0"/>
          </a:p>
        </p:txBody>
      </p:sp>
      <p:grpSp>
        <p:nvGrpSpPr>
          <p:cNvPr id="58" name="组合 57"/>
          <p:cNvGrpSpPr/>
          <p:nvPr/>
        </p:nvGrpSpPr>
        <p:grpSpPr>
          <a:xfrm>
            <a:off x="971600" y="5157192"/>
            <a:ext cx="936104" cy="1248237"/>
            <a:chOff x="3779912" y="4581128"/>
            <a:chExt cx="936104" cy="1248237"/>
          </a:xfrm>
        </p:grpSpPr>
        <p:sp>
          <p:nvSpPr>
            <p:cNvPr id="59" name="矩形 58"/>
            <p:cNvSpPr/>
            <p:nvPr/>
          </p:nvSpPr>
          <p:spPr>
            <a:xfrm>
              <a:off x="3851920" y="5085184"/>
              <a:ext cx="864096" cy="57606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59"/>
            <p:cNvSpPr/>
            <p:nvPr/>
          </p:nvSpPr>
          <p:spPr>
            <a:xfrm>
              <a:off x="3779912" y="5157192"/>
              <a:ext cx="864096" cy="57606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3779912" y="5229201"/>
              <a:ext cx="792088" cy="600164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en-US" altLang="zh-CN" sz="1100" dirty="0" smtClean="0"/>
            </a:p>
            <a:p>
              <a:pPr algn="ctr"/>
              <a:r>
                <a:rPr lang="en-US" altLang="zh-CN" sz="1100" dirty="0" smtClean="0"/>
                <a:t>4193SN</a:t>
              </a:r>
            </a:p>
            <a:p>
              <a:pPr algn="ctr"/>
              <a:endParaRPr lang="zh-CN" altLang="en-US" sz="1100" dirty="0"/>
            </a:p>
          </p:txBody>
        </p:sp>
        <p:cxnSp>
          <p:nvCxnSpPr>
            <p:cNvPr id="62" name="直接连接符 61"/>
            <p:cNvCxnSpPr/>
            <p:nvPr/>
          </p:nvCxnSpPr>
          <p:spPr>
            <a:xfrm>
              <a:off x="4067944" y="4581128"/>
              <a:ext cx="0" cy="57606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>
              <a:endCxn id="59" idx="0"/>
            </p:cNvCxnSpPr>
            <p:nvPr/>
          </p:nvCxnSpPr>
          <p:spPr>
            <a:xfrm>
              <a:off x="4283968" y="4581128"/>
              <a:ext cx="0" cy="5040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4139952" y="4581128"/>
              <a:ext cx="0" cy="5040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472744" y="2663334"/>
            <a:ext cx="498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/>
              <a:t>4204</a:t>
            </a:r>
            <a:endParaRPr lang="zh-CN" altLang="en-US" sz="1100" dirty="0"/>
          </a:p>
        </p:txBody>
      </p:sp>
      <p:sp>
        <p:nvSpPr>
          <p:cNvPr id="66" name="TextBox 65"/>
          <p:cNvSpPr txBox="1"/>
          <p:nvPr/>
        </p:nvSpPr>
        <p:spPr>
          <a:xfrm>
            <a:off x="1907703" y="2591326"/>
            <a:ext cx="498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/>
              <a:t>6160</a:t>
            </a:r>
            <a:endParaRPr lang="zh-CN" altLang="en-US" sz="1100" dirty="0"/>
          </a:p>
        </p:txBody>
      </p:sp>
      <p:sp>
        <p:nvSpPr>
          <p:cNvPr id="67" name="TextBox 66"/>
          <p:cNvSpPr txBox="1"/>
          <p:nvPr/>
        </p:nvSpPr>
        <p:spPr>
          <a:xfrm>
            <a:off x="1619672" y="1151166"/>
            <a:ext cx="498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/>
              <a:t>5883</a:t>
            </a:r>
            <a:endParaRPr lang="zh-CN" altLang="en-US" sz="1100" dirty="0"/>
          </a:p>
        </p:txBody>
      </p:sp>
      <p:cxnSp>
        <p:nvCxnSpPr>
          <p:cNvPr id="69" name="直接连接符 68"/>
          <p:cNvCxnSpPr/>
          <p:nvPr/>
        </p:nvCxnSpPr>
        <p:spPr>
          <a:xfrm>
            <a:off x="2195735" y="1583214"/>
            <a:ext cx="0" cy="14401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827583" y="1583214"/>
            <a:ext cx="0" cy="14401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1259631" y="1439198"/>
            <a:ext cx="0" cy="14401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7" name="Picture 28" descr="https://library.ademconet.com/MWT/fs2/6/661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501008"/>
            <a:ext cx="646609" cy="941463"/>
          </a:xfrm>
          <a:prstGeom prst="rect">
            <a:avLst/>
          </a:prstGeom>
          <a:noFill/>
        </p:spPr>
      </p:pic>
      <p:cxnSp>
        <p:nvCxnSpPr>
          <p:cNvPr id="82" name="直接连接符 81"/>
          <p:cNvCxnSpPr/>
          <p:nvPr/>
        </p:nvCxnSpPr>
        <p:spPr>
          <a:xfrm>
            <a:off x="2771800" y="3933056"/>
            <a:ext cx="36004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5" name="形状 84"/>
          <p:cNvCxnSpPr/>
          <p:nvPr/>
        </p:nvCxnSpPr>
        <p:spPr>
          <a:xfrm rot="10800000" flipV="1">
            <a:off x="3707904" y="3140968"/>
            <a:ext cx="4608514" cy="648072"/>
          </a:xfrm>
          <a:prstGeom prst="bentConnector3">
            <a:avLst>
              <a:gd name="adj1" fmla="val 50000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94" name="组合 93"/>
          <p:cNvGrpSpPr/>
          <p:nvPr/>
        </p:nvGrpSpPr>
        <p:grpSpPr>
          <a:xfrm>
            <a:off x="6876256" y="3140968"/>
            <a:ext cx="1152128" cy="1006371"/>
            <a:chOff x="3707904" y="4797152"/>
            <a:chExt cx="1152128" cy="1006371"/>
          </a:xfrm>
        </p:grpSpPr>
        <p:sp>
          <p:nvSpPr>
            <p:cNvPr id="95" name="矩形 94"/>
            <p:cNvSpPr/>
            <p:nvPr/>
          </p:nvSpPr>
          <p:spPr>
            <a:xfrm>
              <a:off x="3851920" y="5013176"/>
              <a:ext cx="1008112" cy="64807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矩形 95"/>
            <p:cNvSpPr/>
            <p:nvPr/>
          </p:nvSpPr>
          <p:spPr>
            <a:xfrm>
              <a:off x="3779912" y="5085184"/>
              <a:ext cx="1008112" cy="648072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3707904" y="5157192"/>
              <a:ext cx="1008112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en-US" altLang="zh-CN" sz="1200" dirty="0" smtClean="0"/>
            </a:p>
            <a:p>
              <a:pPr algn="ctr"/>
              <a:r>
                <a:rPr lang="en-US" altLang="zh-CN" sz="1200" dirty="0" smtClean="0"/>
                <a:t>4208SN</a:t>
              </a:r>
            </a:p>
            <a:p>
              <a:pPr algn="ctr"/>
              <a:endParaRPr lang="zh-CN" altLang="en-US" sz="1200" dirty="0"/>
            </a:p>
          </p:txBody>
        </p:sp>
        <p:cxnSp>
          <p:nvCxnSpPr>
            <p:cNvPr id="98" name="直接连接符 97"/>
            <p:cNvCxnSpPr/>
            <p:nvPr/>
          </p:nvCxnSpPr>
          <p:spPr>
            <a:xfrm>
              <a:off x="4067944" y="4797152"/>
              <a:ext cx="0" cy="3600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>
              <a:endCxn id="95" idx="0"/>
            </p:cNvCxnSpPr>
            <p:nvPr/>
          </p:nvCxnSpPr>
          <p:spPr>
            <a:xfrm>
              <a:off x="4355976" y="4797152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>
              <a:off x="4211960" y="4797152"/>
              <a:ext cx="0" cy="28803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1" name="TextBox 110"/>
          <p:cNvSpPr txBox="1"/>
          <p:nvPr/>
        </p:nvSpPr>
        <p:spPr>
          <a:xfrm>
            <a:off x="3707904" y="3959478"/>
            <a:ext cx="49885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/>
              <a:t>4297</a:t>
            </a:r>
            <a:endParaRPr lang="zh-CN" altLang="en-US" sz="1100" dirty="0"/>
          </a:p>
        </p:txBody>
      </p:sp>
      <p:pic>
        <p:nvPicPr>
          <p:cNvPr id="76803" name="Picture 3" descr="C:\Users\limeixiao\AppData\Local\Microsoft\Windows\Temporary Internet Files\Content.IE5\OX0VYTVD\MC90042895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1772816"/>
            <a:ext cx="1113887" cy="1224136"/>
          </a:xfrm>
          <a:prstGeom prst="rect">
            <a:avLst/>
          </a:prstGeom>
          <a:noFill/>
        </p:spPr>
      </p:pic>
      <p:cxnSp>
        <p:nvCxnSpPr>
          <p:cNvPr id="121" name="直接连接符 120"/>
          <p:cNvCxnSpPr/>
          <p:nvPr/>
        </p:nvCxnSpPr>
        <p:spPr>
          <a:xfrm>
            <a:off x="5220072" y="2348880"/>
            <a:ext cx="2304256" cy="0"/>
          </a:xfrm>
          <a:prstGeom prst="line">
            <a:avLst/>
          </a:prstGeom>
          <a:ln w="12700"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3" name="TextBox 122"/>
          <p:cNvSpPr txBox="1"/>
          <p:nvPr/>
        </p:nvSpPr>
        <p:spPr>
          <a:xfrm>
            <a:off x="5796136" y="2348880"/>
            <a:ext cx="66396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/>
              <a:t>RS-232</a:t>
            </a:r>
            <a:endParaRPr lang="zh-CN" altLang="en-US" sz="1100" dirty="0"/>
          </a:p>
        </p:txBody>
      </p:sp>
      <p:pic>
        <p:nvPicPr>
          <p:cNvPr id="124" name="Picture 161" descr="2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4289102" y="781968"/>
            <a:ext cx="642938" cy="558800"/>
          </a:xfrm>
          <a:prstGeom prst="rect">
            <a:avLst/>
          </a:prstGeom>
          <a:noFill/>
        </p:spPr>
      </p:pic>
      <p:cxnSp>
        <p:nvCxnSpPr>
          <p:cNvPr id="126" name="直接连接符 125"/>
          <p:cNvCxnSpPr/>
          <p:nvPr/>
        </p:nvCxnSpPr>
        <p:spPr>
          <a:xfrm>
            <a:off x="4572000" y="1340768"/>
            <a:ext cx="1" cy="5760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6804" name="Picture 4" descr="C:\Users\limeixiao\AppData\Local\Microsoft\Windows\Temporary Internet Files\Content.IE5\8E9YRTD5\MC90024032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764704"/>
            <a:ext cx="596214" cy="766726"/>
          </a:xfrm>
          <a:prstGeom prst="rect">
            <a:avLst/>
          </a:prstGeom>
          <a:noFill/>
        </p:spPr>
      </p:pic>
      <p:cxnSp>
        <p:nvCxnSpPr>
          <p:cNvPr id="132" name="肘形连接符 131"/>
          <p:cNvCxnSpPr>
            <a:endCxn id="76804" idx="2"/>
          </p:cNvCxnSpPr>
          <p:nvPr/>
        </p:nvCxnSpPr>
        <p:spPr>
          <a:xfrm rot="5400000" flipH="1" flipV="1">
            <a:off x="5212428" y="1539074"/>
            <a:ext cx="457410" cy="442123"/>
          </a:xfrm>
          <a:prstGeom prst="bentConnector3">
            <a:avLst>
              <a:gd name="adj1" fmla="val -206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6807" name="Picture 7" descr="https://library.ademconet.com/MWT/fs2/7/6875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68344" y="5399638"/>
            <a:ext cx="553541" cy="553541"/>
          </a:xfrm>
          <a:prstGeom prst="rect">
            <a:avLst/>
          </a:prstGeom>
          <a:noFill/>
        </p:spPr>
      </p:pic>
      <p:cxnSp>
        <p:nvCxnSpPr>
          <p:cNvPr id="140" name="直接连接符 139"/>
          <p:cNvCxnSpPr/>
          <p:nvPr/>
        </p:nvCxnSpPr>
        <p:spPr>
          <a:xfrm>
            <a:off x="7884368" y="4679558"/>
            <a:ext cx="0" cy="7200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7524328" y="5975702"/>
            <a:ext cx="8290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/>
              <a:t>IS2500SN</a:t>
            </a:r>
            <a:endParaRPr lang="zh-CN" altLang="en-US" sz="1100" dirty="0"/>
          </a:p>
        </p:txBody>
      </p:sp>
      <p:pic>
        <p:nvPicPr>
          <p:cNvPr id="76808" name="Picture 8" descr="https://library.ademconet.com/MWT/fs2/2/695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379032" y="5615662"/>
            <a:ext cx="508884" cy="585217"/>
          </a:xfrm>
          <a:prstGeom prst="rect">
            <a:avLst/>
          </a:prstGeom>
          <a:noFill/>
        </p:spPr>
      </p:pic>
      <p:sp>
        <p:nvSpPr>
          <p:cNvPr id="143" name="TextBox 142"/>
          <p:cNvSpPr txBox="1"/>
          <p:nvPr/>
        </p:nvSpPr>
        <p:spPr>
          <a:xfrm>
            <a:off x="8100392" y="6191726"/>
            <a:ext cx="89159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/>
              <a:t>FG1625SN</a:t>
            </a:r>
            <a:endParaRPr lang="zh-CN" altLang="en-US" sz="1100" dirty="0"/>
          </a:p>
        </p:txBody>
      </p:sp>
      <p:cxnSp>
        <p:nvCxnSpPr>
          <p:cNvPr id="146" name="直接连接符 145"/>
          <p:cNvCxnSpPr/>
          <p:nvPr/>
        </p:nvCxnSpPr>
        <p:spPr>
          <a:xfrm>
            <a:off x="8532440" y="4679558"/>
            <a:ext cx="0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/>
          <p:nvPr/>
        </p:nvCxnSpPr>
        <p:spPr>
          <a:xfrm>
            <a:off x="6588224" y="4653136"/>
            <a:ext cx="2160240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2" name="TextBox 161"/>
          <p:cNvSpPr txBox="1"/>
          <p:nvPr/>
        </p:nvSpPr>
        <p:spPr>
          <a:xfrm>
            <a:off x="5759151" y="4005064"/>
            <a:ext cx="82907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err="1" smtClean="0"/>
              <a:t>VPlex</a:t>
            </a:r>
            <a:r>
              <a:rPr lang="en-US" altLang="zh-CN" sz="1100" dirty="0" smtClean="0"/>
              <a:t>-VSI</a:t>
            </a:r>
            <a:endParaRPr lang="zh-CN" altLang="en-US" sz="1100" dirty="0"/>
          </a:p>
        </p:txBody>
      </p:sp>
      <p:cxnSp>
        <p:nvCxnSpPr>
          <p:cNvPr id="79" name="直接连接符 68"/>
          <p:cNvCxnSpPr/>
          <p:nvPr/>
        </p:nvCxnSpPr>
        <p:spPr>
          <a:xfrm>
            <a:off x="2483768" y="1412776"/>
            <a:ext cx="0" cy="144016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2100980" y="1104999"/>
            <a:ext cx="958852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400" dirty="0" smtClean="0"/>
              <a:t>IPM-Vista</a:t>
            </a:r>
            <a:endParaRPr lang="en-US" sz="1400" dirty="0"/>
          </a:p>
        </p:txBody>
      </p:sp>
      <p:cxnSp>
        <p:nvCxnSpPr>
          <p:cNvPr id="83" name="Shape 82"/>
          <p:cNvCxnSpPr>
            <a:stCxn id="80" idx="3"/>
          </p:cNvCxnSpPr>
          <p:nvPr/>
        </p:nvCxnSpPr>
        <p:spPr>
          <a:xfrm flipV="1">
            <a:off x="3059832" y="1124744"/>
            <a:ext cx="551435" cy="134144"/>
          </a:xfrm>
          <a:prstGeom prst="bentConnector3">
            <a:avLst>
              <a:gd name="adj1" fmla="val 96276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3203848" y="764704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/>
              <a:t>局域网</a:t>
            </a:r>
            <a:endParaRPr lang="en-US" sz="1600" dirty="0"/>
          </a:p>
        </p:txBody>
      </p:sp>
      <p:sp>
        <p:nvSpPr>
          <p:cNvPr id="93" name="TextBox 92"/>
          <p:cNvSpPr txBox="1"/>
          <p:nvPr/>
        </p:nvSpPr>
        <p:spPr>
          <a:xfrm>
            <a:off x="2843808" y="1988840"/>
            <a:ext cx="5004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smtClean="0"/>
              <a:t>ECP</a:t>
            </a:r>
            <a:endParaRPr lang="en-US" sz="120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24942"/>
          </a:xfrm>
        </p:spPr>
        <p:txBody>
          <a:bodyPr/>
          <a:lstStyle/>
          <a:p>
            <a:r>
              <a:rPr lang="zh-CN" altLang="en-US" sz="3200" dirty="0" smtClean="0"/>
              <a:t>与</a:t>
            </a:r>
            <a:r>
              <a:rPr lang="en-US" altLang="zh-CN" sz="3200" dirty="0" smtClean="0"/>
              <a:t>VISTA-120</a:t>
            </a:r>
            <a:r>
              <a:rPr lang="zh-CN" altLang="en-US" sz="3200" dirty="0" smtClean="0"/>
              <a:t>比较</a:t>
            </a:r>
            <a:endParaRPr lang="zh-CN" altLang="en-US" sz="3200" dirty="0"/>
          </a:p>
        </p:txBody>
      </p:sp>
      <p:graphicFrame>
        <p:nvGraphicFramePr>
          <p:cNvPr id="6" name="内容占位符 5"/>
          <p:cNvGraphicFramePr>
            <a:graphicFrameLocks noGrp="1"/>
          </p:cNvGraphicFramePr>
          <p:nvPr>
            <p:ph idx="1"/>
          </p:nvPr>
        </p:nvGraphicFramePr>
        <p:xfrm>
          <a:off x="899592" y="1268760"/>
          <a:ext cx="7344816" cy="5064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9565"/>
                <a:gridCol w="2820637"/>
                <a:gridCol w="2604614"/>
              </a:tblGrid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1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　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VISTA-128BPT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VISTA-120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1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电话断线监测</a:t>
                      </a:r>
                    </a:p>
                  </a:txBody>
                  <a:tcPr marL="108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主板自带</a:t>
                      </a:r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需增加电话线监测模块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1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警铃断线</a:t>
                      </a:r>
                      <a:r>
                        <a:rPr lang="en-US" altLang="zh-CN" sz="1100" b="1" i="0" u="none" strike="noStrike" dirty="0" smtClean="0">
                          <a:solidFill>
                            <a:schemeClr val="tx1"/>
                          </a:solidFill>
                          <a:latin typeface="宋体"/>
                        </a:rPr>
                        <a:t>/</a:t>
                      </a:r>
                      <a:r>
                        <a:rPr lang="zh-CN" altLang="en-US" sz="1100" b="1" i="0" u="none" strike="noStrike" dirty="0" smtClean="0">
                          <a:solidFill>
                            <a:schemeClr val="tx1"/>
                          </a:solidFill>
                          <a:latin typeface="宋体"/>
                        </a:rPr>
                        <a:t>短路</a:t>
                      </a:r>
                      <a:r>
                        <a:rPr lang="zh-CN" altLang="en-US" sz="1100" b="1" i="0" u="none" strike="noStrike" dirty="0">
                          <a:solidFill>
                            <a:schemeClr val="tx1"/>
                          </a:solidFill>
                          <a:latin typeface="宋体"/>
                        </a:rPr>
                        <a:t>监测</a:t>
                      </a:r>
                    </a:p>
                  </a:txBody>
                  <a:tcPr marL="108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主板自带</a:t>
                      </a:r>
                      <a:endParaRPr lang="en-US" altLang="zh-CN" sz="11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chemeClr val="tx1"/>
                          </a:solidFill>
                          <a:latin typeface="宋体"/>
                        </a:rPr>
                        <a:t>没有</a:t>
                      </a:r>
                      <a:endParaRPr lang="en-US" sz="1100" b="0" i="0" u="none" strike="noStrike" dirty="0">
                        <a:solidFill>
                          <a:schemeClr val="tx1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240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RS-232</a:t>
                      </a:r>
                      <a:r>
                        <a:rPr lang="zh-CN" alt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 串口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108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主板自带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需增加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4100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SM</a:t>
                      </a: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模块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总线驱动长度</a:t>
                      </a:r>
                      <a:endParaRPr lang="zh-CN" altLang="en-US" sz="1100" b="1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108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1100" b="0" i="0" u="none" strike="noStrike" dirty="0" smtClean="0">
                        <a:solidFill>
                          <a:srgbClr val="000000"/>
                        </a:solidFill>
                        <a:latin typeface="宋体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最大半径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: 3.6km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(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双绞线 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RVVS2*1.3)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*不能用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RVV2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平行线</a:t>
                      </a:r>
                      <a:endParaRPr lang="en-US" altLang="zh-CN" sz="1100" b="0" i="0" u="none" strike="noStrike" dirty="0" smtClean="0">
                        <a:solidFill>
                          <a:srgbClr val="FF0000"/>
                        </a:solidFill>
                        <a:latin typeface="宋体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*屏蔽线距离减半</a:t>
                      </a:r>
                      <a:endParaRPr lang="en-US" altLang="zh-CN" sz="1100" b="0" i="0" u="none" strike="noStrike" dirty="0" smtClean="0">
                        <a:solidFill>
                          <a:srgbClr val="FF0000"/>
                        </a:solidFill>
                        <a:latin typeface="宋体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b="0" i="0" u="none" strike="noStrike" dirty="0" smtClean="0">
                          <a:solidFill>
                            <a:schemeClr val="tx1"/>
                          </a:solidFill>
                          <a:latin typeface="宋体"/>
                        </a:rPr>
                        <a:t>最大半径受线材、线径、总线负载电流影响</a:t>
                      </a:r>
                      <a:endParaRPr lang="en-US" altLang="zh-CN" sz="1000" b="0" i="0" u="none" strike="noStrike" dirty="0" smtClean="0">
                        <a:solidFill>
                          <a:schemeClr val="tx1"/>
                        </a:solidFill>
                        <a:latin typeface="宋体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最大半径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: 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1.2km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(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双绞线 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RVVS2*1.3)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*不能用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RVV2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平行线</a:t>
                      </a:r>
                      <a:endParaRPr lang="en-US" altLang="zh-CN" sz="1100" b="0" i="0" u="none" strike="noStrike" dirty="0" smtClean="0">
                        <a:solidFill>
                          <a:srgbClr val="FF0000"/>
                        </a:solidFill>
                        <a:latin typeface="宋体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b="0" i="0" u="none" strike="noStrike" dirty="0" smtClean="0">
                          <a:solidFill>
                            <a:srgbClr val="FF0000"/>
                          </a:solidFill>
                          <a:latin typeface="宋体"/>
                        </a:rPr>
                        <a:t>*屏蔽线距离减半</a:t>
                      </a:r>
                      <a:endParaRPr lang="en-US" altLang="zh-CN" sz="1100" b="0" i="0" u="none" strike="noStrike" dirty="0" smtClean="0">
                        <a:solidFill>
                          <a:srgbClr val="FF0000"/>
                        </a:solidFill>
                        <a:latin typeface="宋体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000" b="0" i="0" u="none" strike="noStrike" dirty="0" smtClean="0">
                          <a:solidFill>
                            <a:schemeClr val="tx1"/>
                          </a:solidFill>
                          <a:latin typeface="宋体"/>
                        </a:rPr>
                        <a:t>最大半径受线材、线径、总线负载电流影响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1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总线驱动覆盖面</a:t>
                      </a:r>
                    </a:p>
                  </a:txBody>
                  <a:tcPr marL="108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最多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8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条</a:t>
                      </a: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总线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最多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8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条</a:t>
                      </a: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总线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总线隔离器</a:t>
                      </a:r>
                      <a:endParaRPr lang="zh-CN" altLang="en-US" sz="1100" b="1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108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支持 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VPLEX-VSI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 模块 </a:t>
                      </a:r>
                      <a:endParaRPr lang="en-US" altLang="zh-CN" sz="1100" b="0" i="0" u="none" strike="noStrike" dirty="0" smtClean="0">
                        <a:solidFill>
                          <a:srgbClr val="000000"/>
                        </a:solidFill>
                        <a:latin typeface="宋体"/>
                      </a:endParaRPr>
                    </a:p>
                    <a:p>
                      <a:pPr algn="ctr" fontAlgn="t"/>
                      <a:r>
                        <a:rPr lang="zh-CN" alt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自动隔离故障线段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没有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CPU </a:t>
                      </a:r>
                      <a:r>
                        <a:rPr lang="zh-CN" alt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速度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108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双倍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VISTA-120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的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CPU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速度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1X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RS-232 </a:t>
                      </a:r>
                      <a:r>
                        <a:rPr lang="zh-CN" alt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串口速度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108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9600bps</a:t>
                      </a:r>
                    </a:p>
                    <a:p>
                      <a:pPr algn="ctr" fontAlgn="t"/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8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倍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VISTA-120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的串口速度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1200bps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图形界面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 </a:t>
                      </a:r>
                      <a:r>
                        <a:rPr lang="en-US" altLang="zh-CN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PC</a:t>
                      </a:r>
                      <a:r>
                        <a:rPr lang="zh-CN" alt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 编程软件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108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Compass 2.0 (Win7 compatible)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Compass 1.6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RS-232 </a:t>
                      </a:r>
                      <a:r>
                        <a:rPr lang="zh-CN" alt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协议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108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开放数据格式，容易进行集成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需增加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4100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SM</a:t>
                      </a: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模块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zh-CN" altLang="en-US" sz="1100" b="1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门禁、楼控集成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108000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霍尼韦尔 </a:t>
                      </a:r>
                      <a:r>
                        <a:rPr lang="en-US" altLang="zh-CN" sz="1100" b="0" i="0" u="none" strike="noStrike" dirty="0" err="1" smtClean="0">
                          <a:solidFill>
                            <a:srgbClr val="000000"/>
                          </a:solidFill>
                          <a:latin typeface="宋体"/>
                        </a:rPr>
                        <a:t>WinPAK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 门禁</a:t>
                      </a:r>
                      <a:endParaRPr lang="en-US" altLang="zh-CN" sz="1100" b="0" i="0" u="none" strike="noStrike" dirty="0" smtClean="0">
                        <a:solidFill>
                          <a:srgbClr val="000000"/>
                        </a:solidFill>
                        <a:latin typeface="宋体"/>
                      </a:endParaRPr>
                    </a:p>
                    <a:p>
                      <a:pPr algn="ctr" fontAlgn="t"/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霍尼韦尔 </a:t>
                      </a:r>
                      <a:r>
                        <a:rPr lang="en-US" altLang="zh-CN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EBI</a:t>
                      </a:r>
                      <a:r>
                        <a:rPr lang="zh-CN" altLang="en-US" sz="1100" b="0" i="0" u="none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 楼控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zh-CN" altLang="en-US" sz="1200" b="0" i="0" u="none" strike="noStrike" dirty="0">
                        <a:solidFill>
                          <a:srgbClr val="000000"/>
                        </a:solidFill>
                        <a:latin typeface="宋体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2593975" y="82550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kumimoji="1" lang="en-US" sz="2400">
              <a:latin typeface="Times New Roman" pitchFamily="18" charset="0"/>
            </a:endParaRP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2328863" y="849313"/>
            <a:ext cx="3756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b="1">
                <a:solidFill>
                  <a:schemeClr val="accent2"/>
                </a:solidFill>
                <a:latin typeface="Times New Roman" pitchFamily="18" charset="0"/>
              </a:rPr>
              <a:t>报警系统简单工作描述</a:t>
            </a:r>
            <a:endParaRPr kumimoji="1" lang="zh-CN" altLang="en-US" sz="280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34925" y="1566863"/>
            <a:ext cx="90297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 dirty="0">
                <a:latin typeface="宋体" pitchFamily="2" charset="-122"/>
              </a:rPr>
              <a:t>控制主机</a:t>
            </a:r>
            <a:r>
              <a:rPr kumimoji="1" lang="en-US" altLang="zh-CN" sz="2400" b="1" dirty="0">
                <a:latin typeface="Times New Roman"/>
                <a:ea typeface="黑体" pitchFamily="2" charset="-122"/>
              </a:rPr>
              <a:t>——</a:t>
            </a:r>
            <a:r>
              <a:rPr kumimoji="1" lang="zh-CN" altLang="en-US" sz="2400" dirty="0">
                <a:latin typeface="宋体" pitchFamily="2" charset="-122"/>
              </a:rPr>
              <a:t>对探测器传来的信号进行判断，按预定编程通过相应</a:t>
            </a:r>
          </a:p>
          <a:p>
            <a:r>
              <a:rPr kumimoji="1" lang="zh-CN" altLang="en-US" sz="2400" dirty="0">
                <a:latin typeface="宋体" pitchFamily="2" charset="-122"/>
              </a:rPr>
              <a:t>          设备（</a:t>
            </a:r>
            <a:r>
              <a:rPr kumimoji="1" lang="zh-CN" altLang="en-US" sz="2400" b="1" dirty="0">
                <a:latin typeface="宋体" pitchFamily="2" charset="-122"/>
              </a:rPr>
              <a:t>键盘、警号、闪灯、电话、网络</a:t>
            </a:r>
            <a:r>
              <a:rPr kumimoji="1" lang="zh-CN" altLang="en-US" sz="2400" dirty="0">
                <a:latin typeface="宋体" pitchFamily="2" charset="-122"/>
              </a:rPr>
              <a:t>）做出反应。</a:t>
            </a:r>
          </a:p>
          <a:p>
            <a:r>
              <a:rPr kumimoji="1" lang="zh-CN" altLang="en-US" sz="2400" b="1" dirty="0">
                <a:latin typeface="宋体" pitchFamily="2" charset="-122"/>
              </a:rPr>
              <a:t>探测器</a:t>
            </a:r>
            <a:r>
              <a:rPr kumimoji="1" lang="en-US" altLang="zh-CN" sz="2400" b="1" dirty="0">
                <a:latin typeface="Times New Roman"/>
                <a:ea typeface="黑体" pitchFamily="2" charset="-122"/>
              </a:rPr>
              <a:t>——</a:t>
            </a:r>
            <a:r>
              <a:rPr kumimoji="1" lang="zh-CN" altLang="en-US" sz="2400" dirty="0">
                <a:latin typeface="宋体" pitchFamily="2" charset="-122"/>
              </a:rPr>
              <a:t>对有效范围内环境随时进行监视，发现异常立即向</a:t>
            </a:r>
          </a:p>
          <a:p>
            <a:r>
              <a:rPr kumimoji="1" lang="zh-CN" altLang="en-US" sz="2400" dirty="0">
                <a:latin typeface="宋体" pitchFamily="2" charset="-122"/>
              </a:rPr>
              <a:t>          控制器发送信号。</a:t>
            </a:r>
          </a:p>
          <a:p>
            <a:r>
              <a:rPr kumimoji="1" lang="zh-CN" altLang="en-US" sz="2400" b="1" dirty="0">
                <a:latin typeface="宋体" pitchFamily="2" charset="-122"/>
              </a:rPr>
              <a:t>电源</a:t>
            </a:r>
            <a:r>
              <a:rPr kumimoji="1" lang="en-US" altLang="zh-CN" sz="2400" b="1" dirty="0">
                <a:latin typeface="Times New Roman"/>
                <a:ea typeface="黑体" pitchFamily="2" charset="-122"/>
              </a:rPr>
              <a:t>——</a:t>
            </a:r>
            <a:r>
              <a:rPr kumimoji="1" lang="zh-CN" altLang="en-US" sz="2400" dirty="0">
                <a:latin typeface="宋体" pitchFamily="2" charset="-122"/>
              </a:rPr>
              <a:t>向控制器、探测器提供电源，保证系统的正常运行。</a:t>
            </a:r>
          </a:p>
          <a:p>
            <a:r>
              <a:rPr kumimoji="1" lang="zh-CN" altLang="en-US" sz="2400" b="1" dirty="0">
                <a:latin typeface="宋体" pitchFamily="2" charset="-122"/>
              </a:rPr>
              <a:t>键盘</a:t>
            </a:r>
            <a:r>
              <a:rPr kumimoji="1" lang="en-US" altLang="zh-CN" sz="2400" b="1" dirty="0">
                <a:latin typeface="Times New Roman"/>
                <a:ea typeface="黑体" pitchFamily="2" charset="-122"/>
              </a:rPr>
              <a:t>——</a:t>
            </a:r>
            <a:r>
              <a:rPr kumimoji="1" lang="zh-CN" altLang="en-US" sz="2400" dirty="0">
                <a:latin typeface="宋体" pitchFamily="2" charset="-122"/>
              </a:rPr>
              <a:t>控制主机的输入、输出设备，用于显示状态、操控主机</a:t>
            </a:r>
          </a:p>
          <a:p>
            <a:r>
              <a:rPr kumimoji="1" lang="zh-CN" altLang="en-US" sz="2400" dirty="0">
                <a:latin typeface="宋体" pitchFamily="2" charset="-122"/>
              </a:rPr>
              <a:t>        和向主机输入程序数据。</a:t>
            </a:r>
          </a:p>
        </p:txBody>
      </p:sp>
      <p:sp>
        <p:nvSpPr>
          <p:cNvPr id="45063" name="Oval 7"/>
          <p:cNvSpPr>
            <a:spLocks noChangeArrowheads="1"/>
          </p:cNvSpPr>
          <p:nvPr/>
        </p:nvSpPr>
        <p:spPr bwMode="auto">
          <a:xfrm>
            <a:off x="1619250" y="4449763"/>
            <a:ext cx="914400" cy="9144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sz="2400" b="1">
                <a:latin typeface="黑体" pitchFamily="2" charset="-122"/>
                <a:ea typeface="黑体" pitchFamily="2" charset="-122"/>
              </a:rPr>
              <a:t>探测器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5200650" y="4221163"/>
            <a:ext cx="1219200" cy="12954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en-US" sz="2400">
              <a:latin typeface="Times New Roman" pitchFamily="18" charset="0"/>
            </a:endParaRPr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3524250" y="5592763"/>
            <a:ext cx="9144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sz="2400" b="1">
                <a:latin typeface="黑体" pitchFamily="2" charset="-122"/>
                <a:ea typeface="黑体" pitchFamily="2" charset="-122"/>
              </a:rPr>
              <a:t>电源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45066" name="Line 10"/>
          <p:cNvSpPr>
            <a:spLocks noChangeShapeType="1"/>
          </p:cNvSpPr>
          <p:nvPr/>
        </p:nvSpPr>
        <p:spPr bwMode="auto">
          <a:xfrm>
            <a:off x="2533650" y="4906963"/>
            <a:ext cx="2667000" cy="0"/>
          </a:xfrm>
          <a:prstGeom prst="line">
            <a:avLst/>
          </a:prstGeom>
          <a:noFill/>
          <a:ln w="28575">
            <a:solidFill>
              <a:srgbClr val="E8082D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67" name="Line 11"/>
          <p:cNvSpPr>
            <a:spLocks noChangeShapeType="1"/>
          </p:cNvSpPr>
          <p:nvPr/>
        </p:nvSpPr>
        <p:spPr bwMode="auto">
          <a:xfrm flipH="1">
            <a:off x="2152650" y="6049963"/>
            <a:ext cx="1371600" cy="0"/>
          </a:xfrm>
          <a:prstGeom prst="line">
            <a:avLst/>
          </a:prstGeom>
          <a:noFill/>
          <a:ln w="28575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68" name="Line 12"/>
          <p:cNvSpPr>
            <a:spLocks noChangeShapeType="1"/>
          </p:cNvSpPr>
          <p:nvPr/>
        </p:nvSpPr>
        <p:spPr bwMode="auto">
          <a:xfrm flipH="1">
            <a:off x="4438650" y="6049963"/>
            <a:ext cx="1371600" cy="0"/>
          </a:xfrm>
          <a:prstGeom prst="line">
            <a:avLst/>
          </a:prstGeom>
          <a:noFill/>
          <a:ln w="28575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69" name="Line 13"/>
          <p:cNvSpPr>
            <a:spLocks noChangeShapeType="1"/>
          </p:cNvSpPr>
          <p:nvPr/>
        </p:nvSpPr>
        <p:spPr bwMode="auto">
          <a:xfrm flipV="1">
            <a:off x="2152650" y="5364163"/>
            <a:ext cx="0" cy="685800"/>
          </a:xfrm>
          <a:prstGeom prst="line">
            <a:avLst/>
          </a:prstGeom>
          <a:noFill/>
          <a:ln w="28575">
            <a:solidFill>
              <a:srgbClr val="E8082D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70" name="Line 14"/>
          <p:cNvSpPr>
            <a:spLocks noChangeShapeType="1"/>
          </p:cNvSpPr>
          <p:nvPr/>
        </p:nvSpPr>
        <p:spPr bwMode="auto">
          <a:xfrm flipV="1">
            <a:off x="5810250" y="5516563"/>
            <a:ext cx="0" cy="533400"/>
          </a:xfrm>
          <a:prstGeom prst="line">
            <a:avLst/>
          </a:prstGeom>
          <a:noFill/>
          <a:ln w="28575">
            <a:solidFill>
              <a:srgbClr val="E8082D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71" name="Text Box 15"/>
          <p:cNvSpPr txBox="1">
            <a:spLocks noChangeArrowheads="1"/>
          </p:cNvSpPr>
          <p:nvPr/>
        </p:nvSpPr>
        <p:spPr bwMode="auto">
          <a:xfrm>
            <a:off x="5124450" y="4525963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400" b="1">
                <a:latin typeface="Times New Roman" pitchFamily="18" charset="0"/>
                <a:ea typeface="黑体" pitchFamily="2" charset="-122"/>
              </a:rPr>
              <a:t>控制主机</a:t>
            </a:r>
            <a:endParaRPr kumimoji="1" lang="zh-CN" altLang="en-US" sz="2400"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45072" name="Rectangle 16"/>
          <p:cNvSpPr>
            <a:spLocks noChangeArrowheads="1"/>
          </p:cNvSpPr>
          <p:nvPr/>
        </p:nvSpPr>
        <p:spPr bwMode="auto">
          <a:xfrm>
            <a:off x="7105650" y="4449763"/>
            <a:ext cx="914400" cy="7620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sz="2400" b="1">
                <a:latin typeface="黑体" pitchFamily="2" charset="-122"/>
                <a:ea typeface="黑体" pitchFamily="2" charset="-122"/>
              </a:rPr>
              <a:t>键盘</a:t>
            </a:r>
            <a:endParaRPr kumimoji="1" lang="zh-CN" altLang="en-US" sz="24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5073" name="Line 17"/>
          <p:cNvSpPr>
            <a:spLocks noChangeShapeType="1"/>
          </p:cNvSpPr>
          <p:nvPr/>
        </p:nvSpPr>
        <p:spPr bwMode="auto">
          <a:xfrm flipH="1">
            <a:off x="6419850" y="4724400"/>
            <a:ext cx="685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074" name="Line 18"/>
          <p:cNvSpPr>
            <a:spLocks noChangeShapeType="1"/>
          </p:cNvSpPr>
          <p:nvPr/>
        </p:nvSpPr>
        <p:spPr bwMode="auto">
          <a:xfrm>
            <a:off x="6443663" y="4941888"/>
            <a:ext cx="635000" cy="0"/>
          </a:xfrm>
          <a:prstGeom prst="line">
            <a:avLst/>
          </a:prstGeom>
          <a:noFill/>
          <a:ln w="28575">
            <a:solidFill>
              <a:srgbClr val="E8082D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7164288" y="5445224"/>
            <a:ext cx="1296144" cy="7620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sz="2400" dirty="0" smtClean="0">
                <a:latin typeface="黑体" pitchFamily="2" charset="-122"/>
                <a:ea typeface="黑体" pitchFamily="2" charset="-122"/>
              </a:rPr>
              <a:t>通讯模块</a:t>
            </a:r>
            <a:endParaRPr kumimoji="1" lang="zh-CN" altLang="en-US" sz="2400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3" name="Line 18"/>
          <p:cNvSpPr>
            <a:spLocks noChangeShapeType="1"/>
          </p:cNvSpPr>
          <p:nvPr/>
        </p:nvSpPr>
        <p:spPr bwMode="auto">
          <a:xfrm>
            <a:off x="6732240" y="5877272"/>
            <a:ext cx="418976" cy="0"/>
          </a:xfrm>
          <a:prstGeom prst="line">
            <a:avLst/>
          </a:prstGeom>
          <a:noFill/>
          <a:ln w="28575">
            <a:solidFill>
              <a:srgbClr val="E8082D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6732240" y="4941168"/>
            <a:ext cx="0" cy="936104"/>
          </a:xfrm>
          <a:prstGeom prst="line">
            <a:avLst/>
          </a:prstGeom>
          <a:ln w="28575">
            <a:solidFill>
              <a:srgbClr val="ED032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Line 17"/>
          <p:cNvSpPr>
            <a:spLocks noChangeShapeType="1"/>
          </p:cNvSpPr>
          <p:nvPr/>
        </p:nvSpPr>
        <p:spPr bwMode="auto">
          <a:xfrm flipH="1" flipV="1">
            <a:off x="6804248" y="4725144"/>
            <a:ext cx="0" cy="100811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cxnSp>
        <p:nvCxnSpPr>
          <p:cNvPr id="29" name="直接连接符 28"/>
          <p:cNvCxnSpPr>
            <a:stCxn id="27" idx="0"/>
          </p:cNvCxnSpPr>
          <p:nvPr/>
        </p:nvCxnSpPr>
        <p:spPr>
          <a:xfrm>
            <a:off x="6804248" y="5733256"/>
            <a:ext cx="36004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6553200" y="6265863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22E50487-9025-4A83-BB9F-AF8A22B47E44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5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323850" y="908720"/>
            <a:ext cx="80522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霍尼韦尔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Turbo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系列：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系统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基本功能</a:t>
            </a:r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838200" y="1598613"/>
            <a:ext cx="7696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endParaRPr lang="en-US" sz="3200" b="1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683567" y="1556792"/>
            <a:ext cx="8064897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000" b="1" dirty="0" smtClean="0">
                <a:solidFill>
                  <a:srgbClr val="333333"/>
                </a:solidFill>
                <a:latin typeface="+mj-ea"/>
              </a:rPr>
              <a:t>更快捷的系统响应，采用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比</a:t>
            </a:r>
            <a:r>
              <a:rPr lang="en-US" altLang="zh-CN" sz="2000" b="1" dirty="0" smtClean="0">
                <a:solidFill>
                  <a:srgbClr val="333333"/>
                </a:solidFill>
                <a:latin typeface="+mj-ea"/>
              </a:rPr>
              <a:t>VISTA-120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</a:rPr>
              <a:t>快一倍的</a:t>
            </a:r>
            <a:r>
              <a:rPr lang="en-US" altLang="zh-CN" sz="2000" b="1" dirty="0" smtClean="0">
                <a:solidFill>
                  <a:srgbClr val="333333"/>
                </a:solidFill>
                <a:latin typeface="+mj-ea"/>
              </a:rPr>
              <a:t>CPU</a:t>
            </a:r>
            <a:endParaRPr lang="en-US" altLang="zh-CN" sz="2000" b="1" dirty="0" smtClean="0">
              <a:solidFill>
                <a:srgbClr val="333333"/>
              </a:solidFill>
              <a:latin typeface="+mj-ea"/>
              <a:ea typeface="+mj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000" b="1" dirty="0" smtClean="0">
                <a:solidFill>
                  <a:srgbClr val="333333"/>
                </a:solidFill>
                <a:latin typeface="+mj-ea"/>
              </a:rPr>
              <a:t>V-</a:t>
            </a:r>
            <a:r>
              <a:rPr lang="en-US" altLang="zh-CN" sz="2000" b="1" dirty="0" err="1" smtClean="0">
                <a:solidFill>
                  <a:srgbClr val="333333"/>
                </a:solidFill>
                <a:latin typeface="+mj-ea"/>
              </a:rPr>
              <a:t>Plex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</a:rPr>
              <a:t>总线可以覆盖半径达</a:t>
            </a:r>
            <a:r>
              <a:rPr lang="en-US" altLang="zh-CN" sz="2000" b="1" dirty="0" smtClean="0">
                <a:solidFill>
                  <a:srgbClr val="333333"/>
                </a:solidFill>
                <a:latin typeface="+mj-ea"/>
              </a:rPr>
              <a:t>3.6km</a:t>
            </a:r>
            <a:endParaRPr lang="zh-CN" altLang="en-US" sz="2000" b="1" dirty="0" smtClean="0">
              <a:solidFill>
                <a:srgbClr val="333333"/>
              </a:solidFill>
              <a:latin typeface="+mj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000" b="1" dirty="0" smtClean="0">
                <a:solidFill>
                  <a:srgbClr val="333333"/>
                </a:solidFill>
                <a:latin typeface="+mj-ea"/>
                <a:ea typeface="+mj-ea"/>
              </a:rPr>
              <a:t>128</a:t>
            </a:r>
            <a:r>
              <a:rPr lang="zh-CN" altLang="en-US" sz="2000" b="1" dirty="0">
                <a:solidFill>
                  <a:srgbClr val="333333"/>
                </a:solidFill>
                <a:latin typeface="+mj-ea"/>
                <a:ea typeface="+mj-ea"/>
              </a:rPr>
              <a:t>个防区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（包括</a:t>
            </a:r>
            <a:r>
              <a:rPr lang="en-US" altLang="zh-CN" sz="1600" b="1" dirty="0">
                <a:solidFill>
                  <a:srgbClr val="333333"/>
                </a:solidFill>
                <a:latin typeface="+mj-ea"/>
                <a:ea typeface="+mj-ea"/>
              </a:rPr>
              <a:t>8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个常规、</a:t>
            </a:r>
            <a:r>
              <a:rPr lang="en-US" altLang="zh-CN" sz="1600" b="1" dirty="0">
                <a:solidFill>
                  <a:srgbClr val="333333"/>
                </a:solidFill>
                <a:latin typeface="+mj-ea"/>
                <a:ea typeface="+mj-ea"/>
              </a:rPr>
              <a:t>1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个常闭特别防区、</a:t>
            </a:r>
            <a:r>
              <a:rPr lang="en-US" altLang="zh-CN" sz="1600" b="1" dirty="0">
                <a:solidFill>
                  <a:srgbClr val="333333"/>
                </a:solidFill>
                <a:latin typeface="+mj-ea"/>
                <a:ea typeface="+mj-ea"/>
              </a:rPr>
              <a:t>119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个总线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或无线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防区）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000" b="1" dirty="0">
                <a:solidFill>
                  <a:srgbClr val="333333"/>
                </a:solidFill>
                <a:latin typeface="+mj-ea"/>
                <a:ea typeface="+mj-ea"/>
              </a:rPr>
              <a:t>8</a:t>
            </a:r>
            <a:r>
              <a:rPr lang="zh-CN" altLang="en-US" sz="2000" b="1" dirty="0">
                <a:solidFill>
                  <a:srgbClr val="333333"/>
                </a:solidFill>
                <a:latin typeface="+mj-ea"/>
                <a:ea typeface="+mj-ea"/>
              </a:rPr>
              <a:t>个常规子系统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（其中可设</a:t>
            </a:r>
            <a:r>
              <a:rPr lang="en-US" altLang="zh-CN" sz="1600" b="1" dirty="0">
                <a:solidFill>
                  <a:srgbClr val="333333"/>
                </a:solidFill>
                <a:latin typeface="+mj-ea"/>
                <a:ea typeface="+mj-ea"/>
              </a:rPr>
              <a:t>3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个公共区域子系统）， </a:t>
            </a:r>
            <a:r>
              <a:rPr lang="en-US" altLang="zh-CN" sz="2000" b="1" dirty="0">
                <a:solidFill>
                  <a:srgbClr val="333333"/>
                </a:solidFill>
                <a:latin typeface="+mj-ea"/>
                <a:ea typeface="+mj-ea"/>
              </a:rPr>
              <a:t>1</a:t>
            </a:r>
            <a:r>
              <a:rPr lang="zh-CN" altLang="en-US" sz="2000" b="1" dirty="0">
                <a:solidFill>
                  <a:srgbClr val="333333"/>
                </a:solidFill>
                <a:latin typeface="+mj-ea"/>
                <a:ea typeface="+mj-ea"/>
              </a:rPr>
              <a:t>个虚拟主控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子系统</a:t>
            </a:r>
            <a:endParaRPr lang="en-US" altLang="zh-CN" sz="2000" b="1" dirty="0" smtClean="0">
              <a:solidFill>
                <a:srgbClr val="333333"/>
              </a:solidFill>
              <a:latin typeface="+mj-ea"/>
              <a:ea typeface="+mj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000" b="1" dirty="0" smtClean="0">
                <a:solidFill>
                  <a:srgbClr val="333333"/>
                </a:solidFill>
                <a:latin typeface="+mj-ea"/>
                <a:ea typeface="+mj-ea"/>
              </a:rPr>
              <a:t>ECP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总线可以连接</a:t>
            </a:r>
            <a:r>
              <a:rPr lang="en-US" altLang="zh-CN" sz="2000" b="1" dirty="0" smtClean="0">
                <a:solidFill>
                  <a:srgbClr val="333333"/>
                </a:solidFill>
                <a:latin typeface="+mj-ea"/>
                <a:ea typeface="+mj-ea"/>
              </a:rPr>
              <a:t>31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个设备</a:t>
            </a:r>
            <a:r>
              <a:rPr lang="en-US" altLang="zh-CN" sz="2000" b="1" dirty="0" smtClean="0">
                <a:solidFill>
                  <a:srgbClr val="333333"/>
                </a:solidFill>
                <a:latin typeface="+mj-ea"/>
                <a:ea typeface="+mj-ea"/>
              </a:rPr>
              <a:t>/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键盘，覆盖半径达</a:t>
            </a:r>
            <a:r>
              <a:rPr lang="en-US" altLang="zh-CN" sz="2000" b="1" dirty="0" smtClean="0">
                <a:solidFill>
                  <a:srgbClr val="333333"/>
                </a:solidFill>
                <a:latin typeface="+mj-ea"/>
                <a:ea typeface="+mj-ea"/>
              </a:rPr>
              <a:t>500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米</a:t>
            </a:r>
            <a:endParaRPr lang="en-US" altLang="zh-CN" sz="2000" b="1" dirty="0" smtClean="0">
              <a:solidFill>
                <a:srgbClr val="333333"/>
              </a:solidFill>
              <a:latin typeface="+mj-ea"/>
              <a:ea typeface="+mj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000" b="1" dirty="0" smtClean="0">
                <a:solidFill>
                  <a:srgbClr val="333333"/>
                </a:solidFill>
                <a:latin typeface="+mj-ea"/>
                <a:ea typeface="+mj-ea"/>
              </a:rPr>
              <a:t>96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个可编程继</a:t>
            </a:r>
            <a:r>
              <a:rPr lang="zh-CN" altLang="en-US" sz="2000" b="1" dirty="0">
                <a:solidFill>
                  <a:srgbClr val="333333"/>
                </a:solidFill>
                <a:latin typeface="+mj-ea"/>
                <a:ea typeface="+mj-ea"/>
              </a:rPr>
              <a:t>电器输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出，</a:t>
            </a:r>
            <a:r>
              <a:rPr lang="en-US" altLang="zh-CN" sz="1600" dirty="0" smtClean="0">
                <a:solidFill>
                  <a:srgbClr val="333333"/>
                </a:solidFill>
                <a:latin typeface="+mj-lt"/>
                <a:ea typeface="+mj-ea"/>
              </a:rPr>
              <a:t>zone</a:t>
            </a:r>
            <a:r>
              <a:rPr lang="zh-CN" altLang="en-US" sz="1600" dirty="0" smtClean="0">
                <a:solidFill>
                  <a:srgbClr val="333333"/>
                </a:solidFill>
                <a:latin typeface="+mj-lt"/>
                <a:ea typeface="+mj-ea"/>
              </a:rPr>
              <a:t> </a:t>
            </a:r>
            <a:r>
              <a:rPr lang="en-US" altLang="zh-CN" sz="1600" dirty="0" smtClean="0">
                <a:solidFill>
                  <a:srgbClr val="333333"/>
                </a:solidFill>
                <a:latin typeface="+mj-lt"/>
                <a:ea typeface="+mj-ea"/>
              </a:rPr>
              <a:t>601-696</a:t>
            </a:r>
            <a:r>
              <a:rPr lang="zh-CN" altLang="en-US" sz="1600" b="1" dirty="0" smtClean="0">
                <a:solidFill>
                  <a:srgbClr val="333333"/>
                </a:solidFill>
                <a:latin typeface="+mj-lt"/>
                <a:ea typeface="+mj-ea"/>
              </a:rPr>
              <a:t> </a:t>
            </a:r>
            <a:endParaRPr lang="en-US" altLang="zh-CN" sz="1600" b="1" dirty="0" smtClean="0">
              <a:solidFill>
                <a:srgbClr val="333333"/>
              </a:solidFill>
              <a:latin typeface="+mj-lt"/>
              <a:ea typeface="+mj-ea"/>
            </a:endParaRPr>
          </a:p>
          <a:p>
            <a:pPr marL="800100" lvl="1" indent="-342900">
              <a:spcBef>
                <a:spcPct val="20000"/>
              </a:spcBef>
              <a:buFontTx/>
              <a:buChar char="•"/>
            </a:pPr>
            <a:r>
              <a:rPr lang="en-US" altLang="zh-CN" sz="1600" b="1" dirty="0" smtClean="0">
                <a:solidFill>
                  <a:srgbClr val="333333"/>
                </a:solidFill>
                <a:latin typeface="+mj-ea"/>
                <a:ea typeface="+mj-ea"/>
              </a:rPr>
              <a:t>4204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模块，不超过</a:t>
            </a:r>
            <a:r>
              <a:rPr lang="en-US" altLang="zh-CN" sz="1600" b="1" dirty="0" smtClean="0">
                <a:solidFill>
                  <a:srgbClr val="333333"/>
                </a:solidFill>
                <a:latin typeface="+mj-ea"/>
                <a:ea typeface="+mj-ea"/>
              </a:rPr>
              <a:t>15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个，达</a:t>
            </a:r>
            <a:r>
              <a:rPr lang="en-US" altLang="zh-CN" sz="1600" b="1" dirty="0" smtClean="0">
                <a:solidFill>
                  <a:srgbClr val="333333"/>
                </a:solidFill>
                <a:latin typeface="+mj-ea"/>
                <a:ea typeface="+mj-ea"/>
              </a:rPr>
              <a:t>60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个继电器</a:t>
            </a:r>
            <a:endParaRPr lang="en-US" altLang="zh-CN" sz="1600" b="1" dirty="0" smtClean="0">
              <a:solidFill>
                <a:srgbClr val="333333"/>
              </a:solidFill>
              <a:latin typeface="+mj-ea"/>
              <a:ea typeface="+mj-ea"/>
            </a:endParaRPr>
          </a:p>
          <a:p>
            <a:pPr marL="800100" lvl="1" indent="-342900">
              <a:spcBef>
                <a:spcPct val="20000"/>
              </a:spcBef>
              <a:buFontTx/>
              <a:buChar char="•"/>
            </a:pPr>
            <a:r>
              <a:rPr lang="en-US" altLang="zh-CN" sz="1600" b="1" dirty="0" smtClean="0">
                <a:solidFill>
                  <a:srgbClr val="333333"/>
                </a:solidFill>
                <a:latin typeface="+mj-ea"/>
                <a:ea typeface="+mj-ea"/>
              </a:rPr>
              <a:t>4101SN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模块，不超过</a:t>
            </a:r>
            <a:r>
              <a:rPr lang="en-US" altLang="zh-CN" sz="1600" b="1" dirty="0" smtClean="0">
                <a:solidFill>
                  <a:srgbClr val="333333"/>
                </a:solidFill>
                <a:latin typeface="+mj-ea"/>
              </a:rPr>
              <a:t>64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</a:rPr>
              <a:t>个，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可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达</a:t>
            </a:r>
            <a:r>
              <a:rPr lang="en-US" altLang="zh-CN" sz="1600" b="1" dirty="0">
                <a:solidFill>
                  <a:srgbClr val="333333"/>
                </a:solidFill>
                <a:latin typeface="+mj-ea"/>
                <a:ea typeface="+mj-ea"/>
              </a:rPr>
              <a:t>64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个总线继电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器</a:t>
            </a:r>
            <a:endParaRPr lang="zh-CN" altLang="en-US" sz="1600" b="1" dirty="0">
              <a:solidFill>
                <a:srgbClr val="333333"/>
              </a:solidFill>
              <a:latin typeface="+mj-ea"/>
              <a:ea typeface="+mj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000" b="1" dirty="0">
                <a:solidFill>
                  <a:srgbClr val="333333"/>
                </a:solidFill>
                <a:latin typeface="+mj-ea"/>
                <a:ea typeface="+mj-ea"/>
              </a:rPr>
              <a:t>20</a:t>
            </a:r>
            <a:r>
              <a:rPr lang="zh-CN" altLang="en-US" sz="2000" b="1" dirty="0">
                <a:solidFill>
                  <a:srgbClr val="333333"/>
                </a:solidFill>
                <a:latin typeface="+mj-ea"/>
                <a:ea typeface="+mj-ea"/>
              </a:rPr>
              <a:t>个时间窗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（自动布撤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防、开</a:t>
            </a:r>
            <a:r>
              <a:rPr lang="en-US" altLang="zh-CN" sz="1600" b="1" dirty="0" smtClean="0">
                <a:solidFill>
                  <a:srgbClr val="333333"/>
                </a:solidFill>
                <a:latin typeface="+mj-ea"/>
                <a:ea typeface="+mj-ea"/>
              </a:rPr>
              <a:t>/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关继电器、可调延时或计时开</a:t>
            </a:r>
            <a:r>
              <a:rPr lang="en-US" altLang="zh-CN" sz="1600" b="1" dirty="0" smtClean="0">
                <a:solidFill>
                  <a:srgbClr val="333333"/>
                </a:solidFill>
                <a:latin typeface="+mj-ea"/>
                <a:ea typeface="+mj-ea"/>
              </a:rPr>
              <a:t>/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关）</a:t>
            </a:r>
            <a:endParaRPr lang="zh-CN" altLang="en-US" sz="1600" b="1" dirty="0">
              <a:solidFill>
                <a:srgbClr val="333333"/>
              </a:solidFill>
              <a:latin typeface="+mj-ea"/>
              <a:ea typeface="+mj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000" b="1" dirty="0">
                <a:solidFill>
                  <a:srgbClr val="333333"/>
                </a:solidFill>
                <a:latin typeface="+mj-ea"/>
                <a:ea typeface="+mj-ea"/>
              </a:rPr>
              <a:t>1</a:t>
            </a:r>
            <a:r>
              <a:rPr lang="zh-CN" altLang="en-US" sz="2000" b="1" dirty="0">
                <a:solidFill>
                  <a:srgbClr val="333333"/>
                </a:solidFill>
                <a:latin typeface="+mj-ea"/>
                <a:ea typeface="+mj-ea"/>
              </a:rPr>
              <a:t>个电话线路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输出 （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带防断线监测 </a:t>
            </a:r>
            <a:r>
              <a:rPr lang="en-US" sz="1600" dirty="0" smtClean="0"/>
              <a:t>zone 9</a:t>
            </a:r>
            <a:r>
              <a:rPr lang="zh-CN" altLang="en-US" sz="1600" dirty="0" smtClean="0"/>
              <a:t>，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可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拨打</a:t>
            </a:r>
            <a:r>
              <a:rPr lang="en-US" altLang="zh-CN" sz="1600" b="1" dirty="0">
                <a:solidFill>
                  <a:srgbClr val="333333"/>
                </a:solidFill>
                <a:latin typeface="+mj-ea"/>
                <a:ea typeface="+mj-ea"/>
              </a:rPr>
              <a:t>2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个电话号码向报警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中心发送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报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警数据）</a:t>
            </a:r>
            <a:endParaRPr lang="zh-CN" altLang="en-US" sz="1600" b="1" dirty="0">
              <a:solidFill>
                <a:srgbClr val="333333"/>
              </a:solidFill>
              <a:latin typeface="+mj-ea"/>
              <a:ea typeface="+mj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000" b="1" dirty="0" smtClean="0">
                <a:solidFill>
                  <a:srgbClr val="333333"/>
                </a:solidFill>
                <a:latin typeface="+mj-ea"/>
                <a:ea typeface="+mj-ea"/>
              </a:rPr>
              <a:t>1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个警铃输出 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（带防断线、防短路监测</a:t>
            </a:r>
            <a:r>
              <a:rPr lang="en-US" sz="1600" dirty="0" smtClean="0"/>
              <a:t>(zone 970)</a:t>
            </a:r>
            <a:r>
              <a:rPr lang="en-US" altLang="zh-CN" sz="1400" b="1" dirty="0" smtClean="0"/>
              <a:t>.</a:t>
            </a:r>
            <a:r>
              <a:rPr lang="zh-CN" altLang="en-US" sz="1400" dirty="0" smtClean="0"/>
              <a:t> </a:t>
            </a:r>
            <a:r>
              <a:rPr lang="zh-CN" altLang="en-US" sz="1600" dirty="0" smtClean="0">
                <a:latin typeface="+mj-ea"/>
                <a:ea typeface="+mj-ea"/>
              </a:rPr>
              <a:t>带负载保护</a:t>
            </a:r>
            <a:r>
              <a:rPr lang="zh-CN" altLang="en-US" sz="1600" dirty="0" smtClean="0">
                <a:solidFill>
                  <a:srgbClr val="333333"/>
                </a:solidFill>
                <a:latin typeface="+mj-ea"/>
                <a:ea typeface="+mj-ea"/>
              </a:rPr>
              <a:t> 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）</a:t>
            </a:r>
            <a:endParaRPr lang="en-US" altLang="zh-CN" sz="2000" b="1" dirty="0" smtClean="0">
              <a:solidFill>
                <a:srgbClr val="333333"/>
              </a:solidFill>
              <a:latin typeface="+mj-ea"/>
              <a:ea typeface="+mj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000" b="1" dirty="0" smtClean="0">
                <a:solidFill>
                  <a:srgbClr val="333333"/>
                </a:solidFill>
                <a:latin typeface="+mj-ea"/>
                <a:ea typeface="+mj-ea"/>
              </a:rPr>
              <a:t>1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个串口输出 </a:t>
            </a:r>
            <a:r>
              <a:rPr lang="en-US" altLang="zh-CN" sz="1600" b="1" dirty="0" smtClean="0">
                <a:solidFill>
                  <a:srgbClr val="333333"/>
                </a:solidFill>
                <a:latin typeface="+mj-ea"/>
                <a:ea typeface="+mj-ea"/>
              </a:rPr>
              <a:t>(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无需</a:t>
            </a:r>
            <a:r>
              <a:rPr lang="en-US" altLang="zh-CN" sz="1600" b="1" dirty="0" smtClean="0">
                <a:solidFill>
                  <a:srgbClr val="333333"/>
                </a:solidFill>
                <a:latin typeface="+mj-ea"/>
                <a:ea typeface="+mj-ea"/>
              </a:rPr>
              <a:t>4100SM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模块</a:t>
            </a:r>
            <a:r>
              <a:rPr lang="en-US" altLang="zh-CN" sz="1600" b="1" dirty="0" smtClean="0">
                <a:solidFill>
                  <a:srgbClr val="333333"/>
                </a:solidFill>
                <a:latin typeface="+mj-ea"/>
                <a:ea typeface="+mj-ea"/>
              </a:rPr>
              <a:t>,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速度达</a:t>
            </a:r>
            <a:r>
              <a:rPr lang="en-US" altLang="zh-CN" sz="1600" b="1" dirty="0" smtClean="0">
                <a:solidFill>
                  <a:srgbClr val="333333"/>
                </a:solidFill>
                <a:latin typeface="+mj-ea"/>
                <a:ea typeface="+mj-ea"/>
              </a:rPr>
              <a:t>9600bps,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可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选择连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接 </a:t>
            </a:r>
            <a:r>
              <a:rPr lang="en-US" altLang="zh-CN" sz="1600" b="1" dirty="0" smtClean="0">
                <a:solidFill>
                  <a:srgbClr val="333333"/>
                </a:solidFill>
                <a:latin typeface="+mj-ea"/>
                <a:ea typeface="+mj-ea"/>
              </a:rPr>
              <a:t>PC,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打印或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矩阵之一）</a:t>
            </a:r>
            <a:endParaRPr lang="zh-CN" altLang="en-US" sz="2000" b="1" dirty="0">
              <a:solidFill>
                <a:srgbClr val="333333"/>
              </a:solidFill>
              <a:latin typeface="+mj-ea"/>
              <a:ea typeface="+mj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可接</a:t>
            </a:r>
            <a:r>
              <a:rPr lang="en-US" altLang="zh-CN" sz="2000" b="1" dirty="0">
                <a:solidFill>
                  <a:srgbClr val="333333"/>
                </a:solidFill>
                <a:latin typeface="+mj-ea"/>
                <a:ea typeface="+mj-ea"/>
              </a:rPr>
              <a:t>1</a:t>
            </a:r>
            <a:r>
              <a:rPr lang="zh-CN" altLang="en-US" sz="2000" b="1" dirty="0">
                <a:solidFill>
                  <a:srgbClr val="333333"/>
                </a:solidFill>
                <a:latin typeface="+mj-ea"/>
                <a:ea typeface="+mj-ea"/>
              </a:rPr>
              <a:t>个</a:t>
            </a:r>
            <a:r>
              <a:rPr lang="en-US" altLang="zh-CN" sz="2000" b="1" dirty="0" smtClean="0">
                <a:solidFill>
                  <a:srgbClr val="333333"/>
                </a:solidFill>
                <a:latin typeface="+mj-ea"/>
                <a:ea typeface="+mj-ea"/>
              </a:rPr>
              <a:t>IPM-Vista</a:t>
            </a:r>
            <a:r>
              <a:rPr lang="zh-CN" altLang="en-US" sz="2000" b="1" dirty="0" smtClean="0">
                <a:solidFill>
                  <a:srgbClr val="333333"/>
                </a:solidFill>
                <a:latin typeface="+mj-ea"/>
                <a:ea typeface="+mj-ea"/>
              </a:rPr>
              <a:t>网络模块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（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实现 </a:t>
            </a:r>
            <a:r>
              <a:rPr lang="en-US" altLang="zh-CN" sz="1600" b="1" dirty="0">
                <a:solidFill>
                  <a:srgbClr val="333333"/>
                </a:solidFill>
                <a:latin typeface="+mj-ea"/>
                <a:ea typeface="+mj-ea"/>
              </a:rPr>
              <a:t>IP </a:t>
            </a:r>
            <a:r>
              <a:rPr lang="zh-CN" altLang="en-US" sz="1600" b="1" dirty="0">
                <a:solidFill>
                  <a:srgbClr val="333333"/>
                </a:solidFill>
                <a:latin typeface="+mj-ea"/>
                <a:ea typeface="+mj-ea"/>
              </a:rPr>
              <a:t>网络连接</a:t>
            </a:r>
            <a:r>
              <a:rPr lang="zh-CN" altLang="en-US" sz="1600" b="1" dirty="0" smtClean="0">
                <a:solidFill>
                  <a:srgbClr val="333333"/>
                </a:solidFill>
                <a:latin typeface="+mj-ea"/>
                <a:ea typeface="+mj-ea"/>
              </a:rPr>
              <a:t>）</a:t>
            </a:r>
            <a:endParaRPr lang="zh-CN" altLang="en-US" sz="1600" b="1" dirty="0">
              <a:solidFill>
                <a:srgbClr val="333333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6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60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60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60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0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0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0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0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0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0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0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60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60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60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0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60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60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60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60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60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608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08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6615113" y="6265863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75249A8D-EDE8-41F6-A7BB-59613EF35B34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6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35" name="Rectangle 19"/>
          <p:cNvSpPr>
            <a:spLocks noChangeArrowheads="1"/>
          </p:cNvSpPr>
          <p:nvPr/>
        </p:nvSpPr>
        <p:spPr bwMode="auto">
          <a:xfrm>
            <a:off x="806450" y="836712"/>
            <a:ext cx="597150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Turbo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系列 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 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输入输出</a:t>
            </a:r>
            <a:endParaRPr lang="zh-CN" altLang="en-US" sz="2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36" name="Text Box 20"/>
          <p:cNvSpPr txBox="1">
            <a:spLocks noChangeArrowheads="1"/>
          </p:cNvSpPr>
          <p:nvPr/>
        </p:nvSpPr>
        <p:spPr bwMode="auto">
          <a:xfrm>
            <a:off x="833477" y="1946274"/>
            <a:ext cx="553998" cy="46510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square">
            <a:spAutoFit/>
          </a:bodyPr>
          <a:lstStyle/>
          <a:p>
            <a:pPr algn="ctr"/>
            <a:r>
              <a:rPr kumimoji="1" lang="zh-CN" altLang="en-US" sz="2400">
                <a:latin typeface="Tahoma" pitchFamily="34" charset="0"/>
                <a:ea typeface="隶书" pitchFamily="49" charset="-122"/>
              </a:rPr>
              <a:t>报</a:t>
            </a:r>
            <a:r>
              <a:rPr kumimoji="1" lang="zh-CN" altLang="en-US" sz="2400">
                <a:latin typeface="Tahoma" pitchFamily="34" charset="0"/>
              </a:rPr>
              <a:t>  </a:t>
            </a:r>
            <a:r>
              <a:rPr kumimoji="1" lang="zh-CN" altLang="en-US" sz="2400">
                <a:latin typeface="Tahoma" pitchFamily="34" charset="0"/>
                <a:ea typeface="隶书" pitchFamily="49" charset="-122"/>
              </a:rPr>
              <a:t>警</a:t>
            </a:r>
            <a:r>
              <a:rPr kumimoji="1" lang="zh-CN" altLang="en-US" sz="2400">
                <a:latin typeface="Tahoma" pitchFamily="34" charset="0"/>
              </a:rPr>
              <a:t>  </a:t>
            </a:r>
            <a:r>
              <a:rPr kumimoji="1" lang="zh-CN" altLang="en-US" sz="2400">
                <a:latin typeface="Tahoma" pitchFamily="34" charset="0"/>
                <a:ea typeface="隶书" pitchFamily="49" charset="-122"/>
              </a:rPr>
              <a:t>主  机</a:t>
            </a:r>
            <a:endParaRPr kumimoji="1" lang="zh-CN" altLang="en-US" sz="1600">
              <a:latin typeface="Tahoma" pitchFamily="34" charset="0"/>
              <a:ea typeface="隶书" pitchFamily="49" charset="-122"/>
            </a:endParaRPr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2091829" y="2564904"/>
            <a:ext cx="1616075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latin typeface="Tahoma" pitchFamily="34" charset="0"/>
                <a:ea typeface="隶书" pitchFamily="49" charset="-122"/>
              </a:rPr>
              <a:t>常规有线探测器</a:t>
            </a:r>
            <a:endParaRPr kumimoji="1" lang="zh-CN" altLang="en-US" sz="2400" dirty="0">
              <a:latin typeface="Tahoma" pitchFamily="34" charset="0"/>
            </a:endParaRP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5162525" y="4163045"/>
            <a:ext cx="1209675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latin typeface="Tahoma" pitchFamily="34" charset="0"/>
                <a:ea typeface="隶书" pitchFamily="49" charset="-122"/>
              </a:rPr>
              <a:t>无线探测器</a:t>
            </a:r>
            <a:endParaRPr kumimoji="1" lang="zh-CN" altLang="en-US" sz="2400" dirty="0">
              <a:latin typeface="Tahoma" pitchFamily="34" charset="0"/>
            </a:endParaRPr>
          </a:p>
        </p:txBody>
      </p:sp>
      <p:sp>
        <p:nvSpPr>
          <p:cNvPr id="9240" name="Line 24"/>
          <p:cNvSpPr>
            <a:spLocks noChangeShapeType="1"/>
          </p:cNvSpPr>
          <p:nvPr/>
        </p:nvSpPr>
        <p:spPr bwMode="auto">
          <a:xfrm>
            <a:off x="1403648" y="2708920"/>
            <a:ext cx="72008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1" name="Line 25"/>
          <p:cNvSpPr>
            <a:spLocks noChangeShapeType="1"/>
          </p:cNvSpPr>
          <p:nvPr/>
        </p:nvSpPr>
        <p:spPr bwMode="auto">
          <a:xfrm>
            <a:off x="1403648" y="3140968"/>
            <a:ext cx="7086600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2" name="Text Box 26"/>
          <p:cNvSpPr txBox="1">
            <a:spLocks noChangeArrowheads="1"/>
          </p:cNvSpPr>
          <p:nvPr/>
        </p:nvSpPr>
        <p:spPr bwMode="auto">
          <a:xfrm>
            <a:off x="4730477" y="2204864"/>
            <a:ext cx="1209675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1600">
                <a:solidFill>
                  <a:schemeClr val="accent2"/>
                </a:solidFill>
                <a:latin typeface="Tahoma" pitchFamily="34" charset="0"/>
                <a:ea typeface="隶书" pitchFamily="49" charset="-122"/>
              </a:rPr>
              <a:t>总线探测器</a:t>
            </a:r>
            <a:endParaRPr kumimoji="1" lang="zh-CN" altLang="en-US" sz="2400">
              <a:solidFill>
                <a:schemeClr val="accent2"/>
              </a:solidFill>
              <a:latin typeface="Tahoma" pitchFamily="34" charset="0"/>
            </a:endParaRPr>
          </a:p>
        </p:txBody>
      </p:sp>
      <p:sp>
        <p:nvSpPr>
          <p:cNvPr id="9243" name="Text Box 27"/>
          <p:cNvSpPr txBox="1">
            <a:spLocks noChangeArrowheads="1"/>
          </p:cNvSpPr>
          <p:nvPr/>
        </p:nvSpPr>
        <p:spPr bwMode="auto">
          <a:xfrm>
            <a:off x="7162800" y="1870075"/>
            <a:ext cx="1209675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1600">
                <a:solidFill>
                  <a:schemeClr val="accent2"/>
                </a:solidFill>
                <a:latin typeface="Tahoma" pitchFamily="34" charset="0"/>
                <a:ea typeface="隶书" pitchFamily="49" charset="-122"/>
              </a:rPr>
              <a:t>总线继电器</a:t>
            </a:r>
            <a:endParaRPr kumimoji="1" lang="zh-CN" altLang="en-US" sz="2400">
              <a:solidFill>
                <a:schemeClr val="accent2"/>
              </a:solidFill>
              <a:latin typeface="Tahoma" pitchFamily="34" charset="0"/>
            </a:endParaRPr>
          </a:p>
        </p:txBody>
      </p:sp>
      <p:sp>
        <p:nvSpPr>
          <p:cNvPr id="9245" name="Line 29"/>
          <p:cNvSpPr>
            <a:spLocks noChangeShapeType="1"/>
          </p:cNvSpPr>
          <p:nvPr/>
        </p:nvSpPr>
        <p:spPr bwMode="auto">
          <a:xfrm>
            <a:off x="7740352" y="2204864"/>
            <a:ext cx="0" cy="936104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" name="Line 30"/>
          <p:cNvSpPr>
            <a:spLocks noChangeShapeType="1"/>
          </p:cNvSpPr>
          <p:nvPr/>
        </p:nvSpPr>
        <p:spPr bwMode="auto">
          <a:xfrm>
            <a:off x="1403648" y="3140968"/>
            <a:ext cx="7200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" name="Text Box 31"/>
          <p:cNvSpPr txBox="1">
            <a:spLocks noChangeArrowheads="1"/>
          </p:cNvSpPr>
          <p:nvPr/>
        </p:nvSpPr>
        <p:spPr bwMode="auto">
          <a:xfrm>
            <a:off x="5796136" y="3140968"/>
            <a:ext cx="122033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1600" dirty="0" smtClean="0">
                <a:solidFill>
                  <a:schemeClr val="accent2"/>
                </a:solidFill>
                <a:latin typeface="Tahoma" pitchFamily="34" charset="0"/>
                <a:ea typeface="隶书" pitchFamily="49" charset="-122"/>
              </a:rPr>
              <a:t>V-</a:t>
            </a:r>
            <a:r>
              <a:rPr kumimoji="1" lang="en-US" altLang="zh-CN" sz="1600" dirty="0" err="1" smtClean="0">
                <a:solidFill>
                  <a:schemeClr val="accent2"/>
                </a:solidFill>
                <a:latin typeface="Tahoma" pitchFamily="34" charset="0"/>
                <a:ea typeface="隶书" pitchFamily="49" charset="-122"/>
              </a:rPr>
              <a:t>Plex</a:t>
            </a:r>
            <a:r>
              <a:rPr kumimoji="1" lang="zh-CN" altLang="en-US" sz="1600" dirty="0" smtClean="0">
                <a:solidFill>
                  <a:schemeClr val="accent2"/>
                </a:solidFill>
                <a:latin typeface="Tahoma" pitchFamily="34" charset="0"/>
                <a:ea typeface="隶书" pitchFamily="49" charset="-122"/>
              </a:rPr>
              <a:t> 总线</a:t>
            </a:r>
            <a:endParaRPr kumimoji="1" lang="zh-CN" altLang="en-US" sz="1600" dirty="0">
              <a:solidFill>
                <a:schemeClr val="accent2"/>
              </a:solidFill>
              <a:latin typeface="宋体" pitchFamily="2" charset="-122"/>
            </a:endParaRPr>
          </a:p>
        </p:txBody>
      </p:sp>
      <p:sp>
        <p:nvSpPr>
          <p:cNvPr id="9248" name="Text Box 32"/>
          <p:cNvSpPr txBox="1">
            <a:spLocks noChangeArrowheads="1"/>
          </p:cNvSpPr>
          <p:nvPr/>
        </p:nvSpPr>
        <p:spPr bwMode="auto">
          <a:xfrm>
            <a:off x="2339752" y="4077072"/>
            <a:ext cx="1659429" cy="3385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1600" dirty="0" smtClean="0">
                <a:latin typeface="隶书" pitchFamily="49" charset="-122"/>
                <a:ea typeface="隶书" pitchFamily="49" charset="-122"/>
              </a:rPr>
              <a:t>4204</a:t>
            </a:r>
            <a:r>
              <a:rPr kumimoji="1" lang="zh-CN" altLang="en-US" sz="1600" dirty="0" smtClean="0">
                <a:latin typeface="隶书" pitchFamily="49" charset="-122"/>
                <a:ea typeface="隶书" pitchFamily="49" charset="-122"/>
              </a:rPr>
              <a:t>继电器模块</a:t>
            </a:r>
            <a:endParaRPr kumimoji="1" lang="zh-CN" altLang="en-US" sz="24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49" name="Line 33"/>
          <p:cNvSpPr>
            <a:spLocks noChangeShapeType="1"/>
          </p:cNvSpPr>
          <p:nvPr/>
        </p:nvSpPr>
        <p:spPr bwMode="auto">
          <a:xfrm>
            <a:off x="1371600" y="3775075"/>
            <a:ext cx="838200" cy="0"/>
          </a:xfrm>
          <a:prstGeom prst="line">
            <a:avLst/>
          </a:prstGeom>
          <a:ln>
            <a:solidFill>
              <a:srgbClr val="FF0000"/>
            </a:solidFill>
            <a:headEnd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zh-CN" altLang="en-US"/>
          </a:p>
        </p:txBody>
      </p:sp>
      <p:sp>
        <p:nvSpPr>
          <p:cNvPr id="9250" name="Text Box 34"/>
          <p:cNvSpPr txBox="1">
            <a:spLocks noChangeArrowheads="1"/>
          </p:cNvSpPr>
          <p:nvPr/>
        </p:nvSpPr>
        <p:spPr bwMode="auto">
          <a:xfrm>
            <a:off x="2843808" y="6309320"/>
            <a:ext cx="1005403" cy="3385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1600" dirty="0" smtClean="0">
                <a:latin typeface="Tahoma" pitchFamily="34" charset="0"/>
                <a:ea typeface="隶书" pitchFamily="49" charset="-122"/>
              </a:rPr>
              <a:t>电话接口</a:t>
            </a:r>
            <a:endParaRPr kumimoji="1" lang="zh-CN" altLang="en-US" sz="2400" dirty="0">
              <a:latin typeface="Tahoma" pitchFamily="34" charset="0"/>
            </a:endParaRPr>
          </a:p>
        </p:txBody>
      </p:sp>
      <p:sp>
        <p:nvSpPr>
          <p:cNvPr id="9251" name="Text Box 35"/>
          <p:cNvSpPr txBox="1">
            <a:spLocks noChangeArrowheads="1"/>
          </p:cNvSpPr>
          <p:nvPr/>
        </p:nvSpPr>
        <p:spPr bwMode="auto">
          <a:xfrm>
            <a:off x="4067944" y="5970766"/>
            <a:ext cx="1005403" cy="3385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1600" dirty="0" smtClean="0">
                <a:latin typeface="Tahoma" pitchFamily="34" charset="0"/>
                <a:ea typeface="隶书" pitchFamily="49" charset="-122"/>
              </a:rPr>
              <a:t>串口</a:t>
            </a:r>
            <a:r>
              <a:rPr kumimoji="1" lang="zh-CN" altLang="en-US" sz="1600" dirty="0">
                <a:latin typeface="Tahoma" pitchFamily="34" charset="0"/>
                <a:ea typeface="隶书" pitchFamily="49" charset="-122"/>
              </a:rPr>
              <a:t>输出</a:t>
            </a:r>
            <a:endParaRPr kumimoji="1" lang="zh-CN" altLang="en-US" sz="2400" dirty="0">
              <a:latin typeface="Tahoma" pitchFamily="34" charset="0"/>
            </a:endParaRPr>
          </a:p>
        </p:txBody>
      </p:sp>
      <p:sp>
        <p:nvSpPr>
          <p:cNvPr id="9252" name="Line 36"/>
          <p:cNvSpPr>
            <a:spLocks noChangeShapeType="1"/>
          </p:cNvSpPr>
          <p:nvPr/>
        </p:nvSpPr>
        <p:spPr bwMode="auto">
          <a:xfrm flipV="1">
            <a:off x="1371600" y="4221088"/>
            <a:ext cx="968152" cy="11187"/>
          </a:xfrm>
          <a:prstGeom prst="line">
            <a:avLst/>
          </a:prstGeom>
          <a:noFill/>
          <a:ln w="9525">
            <a:solidFill>
              <a:srgbClr val="E8082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53" name="Line 37"/>
          <p:cNvSpPr>
            <a:spLocks noChangeShapeType="1"/>
          </p:cNvSpPr>
          <p:nvPr/>
        </p:nvSpPr>
        <p:spPr bwMode="auto">
          <a:xfrm>
            <a:off x="1371600" y="4703440"/>
            <a:ext cx="1905000" cy="0"/>
          </a:xfrm>
          <a:prstGeom prst="line">
            <a:avLst/>
          </a:prstGeom>
          <a:noFill/>
          <a:ln w="9525">
            <a:solidFill>
              <a:srgbClr val="E8082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54" name="Text Box 38"/>
          <p:cNvSpPr txBox="1">
            <a:spLocks noChangeArrowheads="1"/>
          </p:cNvSpPr>
          <p:nvPr/>
        </p:nvSpPr>
        <p:spPr bwMode="auto">
          <a:xfrm>
            <a:off x="5508104" y="5531197"/>
            <a:ext cx="1616075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latin typeface="Tahoma" pitchFamily="34" charset="0"/>
                <a:ea typeface="隶书" pitchFamily="49" charset="-122"/>
              </a:rPr>
              <a:t>时间表自动管理</a:t>
            </a:r>
            <a:endParaRPr kumimoji="1" lang="zh-CN" altLang="en-US" sz="2400" dirty="0">
              <a:latin typeface="Tahoma" pitchFamily="34" charset="0"/>
            </a:endParaRPr>
          </a:p>
        </p:txBody>
      </p:sp>
      <p:sp>
        <p:nvSpPr>
          <p:cNvPr id="9255" name="Line 39"/>
          <p:cNvSpPr>
            <a:spLocks noChangeShapeType="1"/>
          </p:cNvSpPr>
          <p:nvPr/>
        </p:nvSpPr>
        <p:spPr bwMode="auto">
          <a:xfrm flipV="1">
            <a:off x="1403350" y="6114782"/>
            <a:ext cx="2664594" cy="596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56" name="Text Box 40"/>
          <p:cNvSpPr txBox="1">
            <a:spLocks noChangeArrowheads="1"/>
          </p:cNvSpPr>
          <p:nvPr/>
        </p:nvSpPr>
        <p:spPr bwMode="auto">
          <a:xfrm>
            <a:off x="3347864" y="1700808"/>
            <a:ext cx="1009315" cy="584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1600" dirty="0" smtClean="0">
                <a:latin typeface="Tahoma" pitchFamily="34" charset="0"/>
                <a:ea typeface="隶书" pitchFamily="49" charset="-122"/>
              </a:rPr>
              <a:t>Vista</a:t>
            </a:r>
            <a:r>
              <a:rPr kumimoji="1" lang="zh-CN" altLang="en-US" sz="1600" dirty="0" smtClean="0">
                <a:latin typeface="Tahoma" pitchFamily="34" charset="0"/>
                <a:ea typeface="隶书" pitchFamily="49" charset="-122"/>
              </a:rPr>
              <a:t> </a:t>
            </a:r>
            <a:r>
              <a:rPr kumimoji="1" lang="en-US" altLang="zh-CN" sz="1600" dirty="0" smtClean="0">
                <a:latin typeface="Tahoma" pitchFamily="34" charset="0"/>
                <a:ea typeface="隶书" pitchFamily="49" charset="-122"/>
              </a:rPr>
              <a:t>Key</a:t>
            </a:r>
          </a:p>
          <a:p>
            <a:r>
              <a:rPr kumimoji="1" lang="zh-CN" altLang="en-US" sz="1600" dirty="0" smtClean="0">
                <a:latin typeface="Tahoma" pitchFamily="34" charset="0"/>
                <a:ea typeface="隶书" pitchFamily="49" charset="-122"/>
              </a:rPr>
              <a:t>门禁模块</a:t>
            </a:r>
            <a:endParaRPr kumimoji="1" lang="zh-CN" altLang="en-US" sz="2400" dirty="0">
              <a:latin typeface="Tahoma" pitchFamily="34" charset="0"/>
            </a:endParaRPr>
          </a:p>
        </p:txBody>
      </p:sp>
      <p:sp>
        <p:nvSpPr>
          <p:cNvPr id="9257" name="Line 41"/>
          <p:cNvSpPr>
            <a:spLocks noChangeShapeType="1"/>
          </p:cNvSpPr>
          <p:nvPr/>
        </p:nvSpPr>
        <p:spPr bwMode="auto">
          <a:xfrm flipV="1">
            <a:off x="1371600" y="5155451"/>
            <a:ext cx="3488432" cy="14635"/>
          </a:xfrm>
          <a:prstGeom prst="line">
            <a:avLst/>
          </a:prstGeom>
          <a:noFill/>
          <a:ln w="9525">
            <a:solidFill>
              <a:srgbClr val="E8082D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58" name="Text Box 42"/>
          <p:cNvSpPr txBox="1">
            <a:spLocks noChangeArrowheads="1"/>
          </p:cNvSpPr>
          <p:nvPr/>
        </p:nvSpPr>
        <p:spPr bwMode="auto">
          <a:xfrm>
            <a:off x="4860032" y="5013176"/>
            <a:ext cx="933974" cy="3077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1400" dirty="0" smtClean="0">
                <a:latin typeface="Tahoma" pitchFamily="34" charset="0"/>
              </a:rPr>
              <a:t>IPM-Vista</a:t>
            </a:r>
            <a:endParaRPr kumimoji="1" lang="en-US" altLang="zh-CN" sz="1400" dirty="0">
              <a:latin typeface="Tahoma" pitchFamily="34" charset="0"/>
            </a:endParaRPr>
          </a:p>
        </p:txBody>
      </p:sp>
      <p:sp>
        <p:nvSpPr>
          <p:cNvPr id="9259" name="Line 43"/>
          <p:cNvSpPr>
            <a:spLocks noChangeShapeType="1"/>
          </p:cNvSpPr>
          <p:nvPr/>
        </p:nvSpPr>
        <p:spPr bwMode="auto">
          <a:xfrm flipV="1">
            <a:off x="1403648" y="5711627"/>
            <a:ext cx="4104456" cy="35594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73" name="Text Box 57"/>
          <p:cNvSpPr txBox="1">
            <a:spLocks noChangeArrowheads="1"/>
          </p:cNvSpPr>
          <p:nvPr/>
        </p:nvSpPr>
        <p:spPr bwMode="auto">
          <a:xfrm>
            <a:off x="3275856" y="4509120"/>
            <a:ext cx="1209675" cy="346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1600" dirty="0">
                <a:latin typeface="Tahoma" pitchFamily="34" charset="0"/>
                <a:ea typeface="隶书" pitchFamily="49" charset="-122"/>
              </a:rPr>
              <a:t>无线接收机</a:t>
            </a:r>
            <a:endParaRPr kumimoji="1" lang="zh-CN" altLang="en-US" sz="2400" dirty="0">
              <a:latin typeface="Tahoma" pitchFamily="34" charset="0"/>
            </a:endParaRPr>
          </a:p>
        </p:txBody>
      </p:sp>
      <p:sp>
        <p:nvSpPr>
          <p:cNvPr id="39" name="Line 29"/>
          <p:cNvSpPr>
            <a:spLocks noChangeShapeType="1"/>
          </p:cNvSpPr>
          <p:nvPr/>
        </p:nvSpPr>
        <p:spPr bwMode="auto">
          <a:xfrm>
            <a:off x="4067944" y="2276872"/>
            <a:ext cx="0" cy="864096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 flipH="1">
            <a:off x="5796136" y="5085184"/>
            <a:ext cx="208823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/>
              <a:t>Internet, </a:t>
            </a:r>
            <a:r>
              <a:rPr lang="zh-CN" altLang="en-US" sz="1100" dirty="0" smtClean="0"/>
              <a:t>局域网</a:t>
            </a:r>
            <a:endParaRPr lang="zh-CN" altLang="en-US" sz="1100" dirty="0"/>
          </a:p>
        </p:txBody>
      </p:sp>
      <p:sp>
        <p:nvSpPr>
          <p:cNvPr id="41" name="Text Box 35"/>
          <p:cNvSpPr txBox="1">
            <a:spLocks noChangeArrowheads="1"/>
          </p:cNvSpPr>
          <p:nvPr/>
        </p:nvSpPr>
        <p:spPr bwMode="auto">
          <a:xfrm>
            <a:off x="2195736" y="3573016"/>
            <a:ext cx="1518364" cy="3385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1600" dirty="0" smtClean="0">
                <a:latin typeface="隶书" pitchFamily="49" charset="-122"/>
                <a:ea typeface="隶书" pitchFamily="49" charset="-122"/>
              </a:rPr>
              <a:t>6160</a:t>
            </a:r>
            <a:r>
              <a:rPr kumimoji="1" lang="zh-CN" altLang="en-US" sz="1600" dirty="0" smtClean="0">
                <a:latin typeface="隶书" pitchFamily="49" charset="-122"/>
                <a:ea typeface="隶书" pitchFamily="49" charset="-122"/>
              </a:rPr>
              <a:t> </a:t>
            </a:r>
            <a:r>
              <a:rPr kumimoji="1" lang="en-US" altLang="zh-CN" sz="1600" dirty="0" smtClean="0">
                <a:latin typeface="隶书" pitchFamily="49" charset="-122"/>
                <a:ea typeface="隶书" pitchFamily="49" charset="-122"/>
              </a:rPr>
              <a:t>LCD</a:t>
            </a:r>
            <a:r>
              <a:rPr kumimoji="1" lang="zh-CN" altLang="en-US" sz="1600" dirty="0" smtClean="0">
                <a:latin typeface="隶书" pitchFamily="49" charset="-122"/>
                <a:ea typeface="隶书" pitchFamily="49" charset="-122"/>
              </a:rPr>
              <a:t> 键盘</a:t>
            </a:r>
            <a:endParaRPr kumimoji="1" lang="zh-CN" altLang="en-US" sz="16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42" name="闪电形 41"/>
          <p:cNvSpPr/>
          <p:nvPr/>
        </p:nvSpPr>
        <p:spPr>
          <a:xfrm rot="7668773">
            <a:off x="4512636" y="4385329"/>
            <a:ext cx="613955" cy="258954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Text Box 26"/>
          <p:cNvSpPr txBox="1">
            <a:spLocks noChangeArrowheads="1"/>
          </p:cNvSpPr>
          <p:nvPr/>
        </p:nvSpPr>
        <p:spPr bwMode="auto">
          <a:xfrm>
            <a:off x="6086877" y="1772816"/>
            <a:ext cx="1005403" cy="584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1600" dirty="0" smtClean="0">
                <a:solidFill>
                  <a:schemeClr val="accent2"/>
                </a:solidFill>
                <a:latin typeface="Tahoma" pitchFamily="34" charset="0"/>
                <a:ea typeface="隶书" pitchFamily="49" charset="-122"/>
              </a:rPr>
              <a:t>总线防区</a:t>
            </a:r>
            <a:endParaRPr kumimoji="1" lang="en-US" altLang="zh-CN" sz="1600" dirty="0" smtClean="0">
              <a:solidFill>
                <a:schemeClr val="accent2"/>
              </a:solidFill>
              <a:latin typeface="Tahoma" pitchFamily="34" charset="0"/>
              <a:ea typeface="隶书" pitchFamily="49" charset="-122"/>
            </a:endParaRPr>
          </a:p>
          <a:p>
            <a:r>
              <a:rPr kumimoji="1" lang="zh-CN" altLang="en-US" sz="1600" dirty="0">
                <a:solidFill>
                  <a:schemeClr val="accent2"/>
                </a:solidFill>
                <a:latin typeface="Tahoma" pitchFamily="34" charset="0"/>
                <a:ea typeface="隶书" pitchFamily="49" charset="-122"/>
              </a:rPr>
              <a:t>扩充</a:t>
            </a:r>
            <a:r>
              <a:rPr kumimoji="1" lang="zh-CN" altLang="en-US" sz="1600" dirty="0" smtClean="0">
                <a:solidFill>
                  <a:schemeClr val="accent2"/>
                </a:solidFill>
                <a:latin typeface="Tahoma" pitchFamily="34" charset="0"/>
                <a:ea typeface="隶书" pitchFamily="49" charset="-122"/>
              </a:rPr>
              <a:t>模块</a:t>
            </a:r>
            <a:endParaRPr kumimoji="1" lang="zh-CN" altLang="en-US" sz="2400" dirty="0">
              <a:solidFill>
                <a:schemeClr val="accent2"/>
              </a:solidFill>
              <a:latin typeface="Tahoma" pitchFamily="34" charset="0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5364088" y="2564904"/>
            <a:ext cx="0" cy="5760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直接连接符 51"/>
          <p:cNvCxnSpPr>
            <a:stCxn id="43" idx="2"/>
          </p:cNvCxnSpPr>
          <p:nvPr/>
        </p:nvCxnSpPr>
        <p:spPr>
          <a:xfrm flipH="1">
            <a:off x="6588224" y="2357591"/>
            <a:ext cx="1355" cy="78337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6" name="Line 39"/>
          <p:cNvSpPr>
            <a:spLocks noChangeShapeType="1"/>
          </p:cNvSpPr>
          <p:nvPr/>
        </p:nvSpPr>
        <p:spPr bwMode="auto">
          <a:xfrm flipV="1">
            <a:off x="1403648" y="6453336"/>
            <a:ext cx="144016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7" name="左大括号 66"/>
          <p:cNvSpPr/>
          <p:nvPr/>
        </p:nvSpPr>
        <p:spPr>
          <a:xfrm>
            <a:off x="611560" y="3645024"/>
            <a:ext cx="144016" cy="1656184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8" name="TextBox 67"/>
          <p:cNvSpPr txBox="1"/>
          <p:nvPr/>
        </p:nvSpPr>
        <p:spPr>
          <a:xfrm>
            <a:off x="179512" y="3984689"/>
            <a:ext cx="461665" cy="102848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mtClean="0"/>
              <a:t>ECP</a:t>
            </a:r>
            <a:r>
              <a:rPr lang="zh-CN" altLang="en-US" dirty="0" smtClean="0"/>
              <a:t>总线</a:t>
            </a:r>
            <a:endParaRPr lang="zh-CN" altLang="en-US" dirty="0"/>
          </a:p>
        </p:txBody>
      </p:sp>
    </p:spTree>
  </p:cSld>
  <p:clrMapOvr>
    <a:masterClrMapping/>
  </p:clrMapOvr>
  <p:transition advClick="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6588125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2A1FC106-3EDF-4F13-9BB7-B0D9AFCCFFD2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7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0259" name="Rectangle 19"/>
          <p:cNvSpPr>
            <a:spLocks noChangeArrowheads="1"/>
          </p:cNvSpPr>
          <p:nvPr/>
        </p:nvSpPr>
        <p:spPr bwMode="auto">
          <a:xfrm>
            <a:off x="179388" y="836613"/>
            <a:ext cx="81415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——VISTA-128BPT</a:t>
            </a:r>
            <a:r>
              <a:rPr lang="zh-CN" altLang="en-US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常规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、总线接线</a:t>
            </a: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785813" y="1565275"/>
            <a:ext cx="2590800" cy="466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2400">
                <a:latin typeface="Times New Roman" pitchFamily="18" charset="0"/>
                <a:ea typeface="隶书" pitchFamily="49" charset="-122"/>
              </a:rPr>
              <a:t>常规接线方式</a:t>
            </a:r>
          </a:p>
        </p:txBody>
      </p:sp>
      <p:sp>
        <p:nvSpPr>
          <p:cNvPr id="10261" name="Text Box 21"/>
          <p:cNvSpPr txBox="1">
            <a:spLocks noChangeArrowheads="1"/>
          </p:cNvSpPr>
          <p:nvPr/>
        </p:nvSpPr>
        <p:spPr bwMode="auto">
          <a:xfrm>
            <a:off x="609600" y="2982913"/>
            <a:ext cx="1209675" cy="346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just"/>
            <a:r>
              <a:rPr kumimoji="1" lang="zh-CN" altLang="en-US" sz="1600">
                <a:latin typeface="Times New Roman" pitchFamily="18" charset="0"/>
                <a:ea typeface="隶书" pitchFamily="49" charset="-122"/>
              </a:rPr>
              <a:t>常规探测器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0262" name="Line 22"/>
          <p:cNvSpPr>
            <a:spLocks noChangeShapeType="1"/>
          </p:cNvSpPr>
          <p:nvPr/>
        </p:nvSpPr>
        <p:spPr bwMode="auto">
          <a:xfrm>
            <a:off x="938213" y="2022475"/>
            <a:ext cx="0" cy="990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3" name="Line 23"/>
          <p:cNvSpPr>
            <a:spLocks noChangeShapeType="1"/>
          </p:cNvSpPr>
          <p:nvPr/>
        </p:nvSpPr>
        <p:spPr bwMode="auto">
          <a:xfrm>
            <a:off x="1090613" y="2022475"/>
            <a:ext cx="0" cy="990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4" name="Line 24"/>
          <p:cNvSpPr>
            <a:spLocks noChangeShapeType="1"/>
          </p:cNvSpPr>
          <p:nvPr/>
        </p:nvSpPr>
        <p:spPr bwMode="auto">
          <a:xfrm>
            <a:off x="1395413" y="2022475"/>
            <a:ext cx="0" cy="9906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5" name="Line 25"/>
          <p:cNvSpPr>
            <a:spLocks noChangeShapeType="1"/>
          </p:cNvSpPr>
          <p:nvPr/>
        </p:nvSpPr>
        <p:spPr bwMode="auto">
          <a:xfrm>
            <a:off x="1547813" y="2022475"/>
            <a:ext cx="0" cy="9906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6" name="Text Box 26"/>
          <p:cNvSpPr txBox="1">
            <a:spLocks noChangeArrowheads="1"/>
          </p:cNvSpPr>
          <p:nvPr/>
        </p:nvSpPr>
        <p:spPr bwMode="auto">
          <a:xfrm>
            <a:off x="777875" y="3470275"/>
            <a:ext cx="438150" cy="1117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just"/>
            <a:r>
              <a:rPr kumimoji="1" lang="zh-CN" altLang="en-US" sz="1600">
                <a:latin typeface="Times New Roman" pitchFamily="18" charset="0"/>
                <a:ea typeface="隶书" pitchFamily="49" charset="-122"/>
              </a:rPr>
              <a:t>常规探测器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0267" name="Line 27"/>
          <p:cNvSpPr>
            <a:spLocks noChangeShapeType="1"/>
          </p:cNvSpPr>
          <p:nvPr/>
        </p:nvSpPr>
        <p:spPr bwMode="auto">
          <a:xfrm>
            <a:off x="1928813" y="2022475"/>
            <a:ext cx="0" cy="1524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8" name="Line 28"/>
          <p:cNvSpPr>
            <a:spLocks noChangeShapeType="1"/>
          </p:cNvSpPr>
          <p:nvPr/>
        </p:nvSpPr>
        <p:spPr bwMode="auto">
          <a:xfrm>
            <a:off x="2081213" y="2022475"/>
            <a:ext cx="0" cy="18288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69" name="Line 29"/>
          <p:cNvSpPr>
            <a:spLocks noChangeShapeType="1"/>
          </p:cNvSpPr>
          <p:nvPr/>
        </p:nvSpPr>
        <p:spPr bwMode="auto">
          <a:xfrm>
            <a:off x="2233613" y="2022475"/>
            <a:ext cx="0" cy="1981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70" name="Line 30"/>
          <p:cNvSpPr>
            <a:spLocks noChangeShapeType="1"/>
          </p:cNvSpPr>
          <p:nvPr/>
        </p:nvSpPr>
        <p:spPr bwMode="auto">
          <a:xfrm>
            <a:off x="2386013" y="2022475"/>
            <a:ext cx="0" cy="22098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71" name="Line 31"/>
          <p:cNvSpPr>
            <a:spLocks noChangeShapeType="1"/>
          </p:cNvSpPr>
          <p:nvPr/>
        </p:nvSpPr>
        <p:spPr bwMode="auto">
          <a:xfrm flipH="1">
            <a:off x="1166813" y="3546475"/>
            <a:ext cx="7620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72" name="Line 32"/>
          <p:cNvSpPr>
            <a:spLocks noChangeShapeType="1"/>
          </p:cNvSpPr>
          <p:nvPr/>
        </p:nvSpPr>
        <p:spPr bwMode="auto">
          <a:xfrm flipH="1">
            <a:off x="1166813" y="3851275"/>
            <a:ext cx="9144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73" name="Line 33"/>
          <p:cNvSpPr>
            <a:spLocks noChangeShapeType="1"/>
          </p:cNvSpPr>
          <p:nvPr/>
        </p:nvSpPr>
        <p:spPr bwMode="auto">
          <a:xfrm flipH="1">
            <a:off x="1166813" y="4003675"/>
            <a:ext cx="10668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74" name="Line 34"/>
          <p:cNvSpPr>
            <a:spLocks noChangeShapeType="1"/>
          </p:cNvSpPr>
          <p:nvPr/>
        </p:nvSpPr>
        <p:spPr bwMode="auto">
          <a:xfrm flipH="1">
            <a:off x="1166813" y="4232275"/>
            <a:ext cx="12192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75" name="Text Box 35"/>
          <p:cNvSpPr txBox="1">
            <a:spLocks noChangeArrowheads="1"/>
          </p:cNvSpPr>
          <p:nvPr/>
        </p:nvSpPr>
        <p:spPr bwMode="auto">
          <a:xfrm>
            <a:off x="1539875" y="5070475"/>
            <a:ext cx="438150" cy="1117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just"/>
            <a:r>
              <a:rPr kumimoji="1" lang="zh-CN" altLang="en-US" sz="1600">
                <a:latin typeface="Times New Roman" pitchFamily="18" charset="0"/>
                <a:ea typeface="隶书" pitchFamily="49" charset="-122"/>
              </a:rPr>
              <a:t>常规探测器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0276" name="Line 36"/>
          <p:cNvSpPr>
            <a:spLocks noChangeShapeType="1"/>
          </p:cNvSpPr>
          <p:nvPr/>
        </p:nvSpPr>
        <p:spPr bwMode="auto">
          <a:xfrm>
            <a:off x="2690813" y="2022475"/>
            <a:ext cx="0" cy="31242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77" name="Line 37"/>
          <p:cNvSpPr>
            <a:spLocks noChangeShapeType="1"/>
          </p:cNvSpPr>
          <p:nvPr/>
        </p:nvSpPr>
        <p:spPr bwMode="auto">
          <a:xfrm>
            <a:off x="2843213" y="2022475"/>
            <a:ext cx="0" cy="34290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78" name="Line 38"/>
          <p:cNvSpPr>
            <a:spLocks noChangeShapeType="1"/>
          </p:cNvSpPr>
          <p:nvPr/>
        </p:nvSpPr>
        <p:spPr bwMode="auto">
          <a:xfrm>
            <a:off x="2995613" y="2022475"/>
            <a:ext cx="0" cy="35814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79" name="Line 39"/>
          <p:cNvSpPr>
            <a:spLocks noChangeShapeType="1"/>
          </p:cNvSpPr>
          <p:nvPr/>
        </p:nvSpPr>
        <p:spPr bwMode="auto">
          <a:xfrm>
            <a:off x="3148013" y="2022475"/>
            <a:ext cx="0" cy="38100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80" name="Line 40"/>
          <p:cNvSpPr>
            <a:spLocks noChangeShapeType="1"/>
          </p:cNvSpPr>
          <p:nvPr/>
        </p:nvSpPr>
        <p:spPr bwMode="auto">
          <a:xfrm flipH="1">
            <a:off x="1928813" y="5146675"/>
            <a:ext cx="7620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81" name="Line 41"/>
          <p:cNvSpPr>
            <a:spLocks noChangeShapeType="1"/>
          </p:cNvSpPr>
          <p:nvPr/>
        </p:nvSpPr>
        <p:spPr bwMode="auto">
          <a:xfrm flipH="1">
            <a:off x="1928813" y="5451475"/>
            <a:ext cx="9144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82" name="Line 42"/>
          <p:cNvSpPr>
            <a:spLocks noChangeShapeType="1"/>
          </p:cNvSpPr>
          <p:nvPr/>
        </p:nvSpPr>
        <p:spPr bwMode="auto">
          <a:xfrm flipH="1">
            <a:off x="1928813" y="5603875"/>
            <a:ext cx="10668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83" name="Line 43"/>
          <p:cNvSpPr>
            <a:spLocks noChangeShapeType="1"/>
          </p:cNvSpPr>
          <p:nvPr/>
        </p:nvSpPr>
        <p:spPr bwMode="auto">
          <a:xfrm flipH="1">
            <a:off x="1928813" y="5832475"/>
            <a:ext cx="12192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84" name="Line 44"/>
          <p:cNvSpPr>
            <a:spLocks noChangeShapeType="1"/>
          </p:cNvSpPr>
          <p:nvPr/>
        </p:nvSpPr>
        <p:spPr bwMode="auto">
          <a:xfrm flipH="1">
            <a:off x="3563938" y="1522413"/>
            <a:ext cx="25400" cy="5075237"/>
          </a:xfrm>
          <a:prstGeom prst="line">
            <a:avLst/>
          </a:prstGeom>
          <a:noFill/>
          <a:ln w="349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85" name="Text Box 45"/>
          <p:cNvSpPr txBox="1">
            <a:spLocks noChangeArrowheads="1"/>
          </p:cNvSpPr>
          <p:nvPr/>
        </p:nvSpPr>
        <p:spPr bwMode="auto">
          <a:xfrm>
            <a:off x="3810000" y="1611313"/>
            <a:ext cx="2590800" cy="466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kumimoji="1" lang="zh-CN" altLang="en-US" sz="2400">
                <a:latin typeface="Times New Roman" pitchFamily="18" charset="0"/>
                <a:ea typeface="隶书" pitchFamily="49" charset="-122"/>
              </a:rPr>
              <a:t>总线接线方式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0286" name="Line 46"/>
          <p:cNvSpPr>
            <a:spLocks noChangeShapeType="1"/>
          </p:cNvSpPr>
          <p:nvPr/>
        </p:nvSpPr>
        <p:spPr bwMode="auto">
          <a:xfrm>
            <a:off x="4114800" y="2068513"/>
            <a:ext cx="0" cy="426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87" name="Line 47"/>
          <p:cNvSpPr>
            <a:spLocks noChangeShapeType="1"/>
          </p:cNvSpPr>
          <p:nvPr/>
        </p:nvSpPr>
        <p:spPr bwMode="auto">
          <a:xfrm>
            <a:off x="4114800" y="6335713"/>
            <a:ext cx="24384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88" name="Line 48"/>
          <p:cNvSpPr>
            <a:spLocks noChangeShapeType="1"/>
          </p:cNvSpPr>
          <p:nvPr/>
        </p:nvSpPr>
        <p:spPr bwMode="auto">
          <a:xfrm flipV="1">
            <a:off x="6553200" y="1611313"/>
            <a:ext cx="0" cy="472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89" name="Line 49"/>
          <p:cNvSpPr>
            <a:spLocks noChangeShapeType="1"/>
          </p:cNvSpPr>
          <p:nvPr/>
        </p:nvSpPr>
        <p:spPr bwMode="auto">
          <a:xfrm>
            <a:off x="6553200" y="1611313"/>
            <a:ext cx="2133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90" name="Line 50"/>
          <p:cNvSpPr>
            <a:spLocks noChangeShapeType="1"/>
          </p:cNvSpPr>
          <p:nvPr/>
        </p:nvSpPr>
        <p:spPr bwMode="auto">
          <a:xfrm>
            <a:off x="3962400" y="2068513"/>
            <a:ext cx="0" cy="4495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91" name="Line 51"/>
          <p:cNvSpPr>
            <a:spLocks noChangeShapeType="1"/>
          </p:cNvSpPr>
          <p:nvPr/>
        </p:nvSpPr>
        <p:spPr bwMode="auto">
          <a:xfrm>
            <a:off x="3962400" y="6564313"/>
            <a:ext cx="28194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92" name="Line 52"/>
          <p:cNvSpPr>
            <a:spLocks noChangeShapeType="1"/>
          </p:cNvSpPr>
          <p:nvPr/>
        </p:nvSpPr>
        <p:spPr bwMode="auto">
          <a:xfrm flipV="1">
            <a:off x="6781800" y="1839913"/>
            <a:ext cx="0" cy="4724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93" name="Line 53"/>
          <p:cNvSpPr>
            <a:spLocks noChangeShapeType="1"/>
          </p:cNvSpPr>
          <p:nvPr/>
        </p:nvSpPr>
        <p:spPr bwMode="auto">
          <a:xfrm>
            <a:off x="6781800" y="1839913"/>
            <a:ext cx="1905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94" name="Text Box 54"/>
          <p:cNvSpPr txBox="1">
            <a:spLocks noChangeArrowheads="1"/>
          </p:cNvSpPr>
          <p:nvPr/>
        </p:nvSpPr>
        <p:spPr bwMode="auto">
          <a:xfrm>
            <a:off x="5434013" y="2251075"/>
            <a:ext cx="376237" cy="863600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just"/>
            <a:r>
              <a:rPr kumimoji="1" lang="zh-CN" altLang="en-US" sz="1200">
                <a:latin typeface="Times New Roman" pitchFamily="18" charset="0"/>
                <a:ea typeface="隶书" pitchFamily="49" charset="-122"/>
              </a:rPr>
              <a:t>总线探测器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0295" name="Line 55"/>
          <p:cNvSpPr>
            <a:spLocks noChangeShapeType="1"/>
          </p:cNvSpPr>
          <p:nvPr/>
        </p:nvSpPr>
        <p:spPr bwMode="auto">
          <a:xfrm>
            <a:off x="4114800" y="2449513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96" name="Line 56"/>
          <p:cNvSpPr>
            <a:spLocks noChangeShapeType="1"/>
          </p:cNvSpPr>
          <p:nvPr/>
        </p:nvSpPr>
        <p:spPr bwMode="auto">
          <a:xfrm>
            <a:off x="3962400" y="2754313"/>
            <a:ext cx="14478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97" name="Text Box 57"/>
          <p:cNvSpPr txBox="1">
            <a:spLocks noChangeArrowheads="1"/>
          </p:cNvSpPr>
          <p:nvPr/>
        </p:nvSpPr>
        <p:spPr bwMode="auto">
          <a:xfrm>
            <a:off x="5410200" y="3287713"/>
            <a:ext cx="376238" cy="863600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just"/>
            <a:r>
              <a:rPr kumimoji="1" lang="zh-CN" altLang="en-US" sz="1200">
                <a:latin typeface="Times New Roman" pitchFamily="18" charset="0"/>
                <a:ea typeface="隶书" pitchFamily="49" charset="-122"/>
              </a:rPr>
              <a:t>总线探测器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0298" name="Line 58"/>
          <p:cNvSpPr>
            <a:spLocks noChangeShapeType="1"/>
          </p:cNvSpPr>
          <p:nvPr/>
        </p:nvSpPr>
        <p:spPr bwMode="auto">
          <a:xfrm>
            <a:off x="4090988" y="348615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99" name="Line 59"/>
          <p:cNvSpPr>
            <a:spLocks noChangeShapeType="1"/>
          </p:cNvSpPr>
          <p:nvPr/>
        </p:nvSpPr>
        <p:spPr bwMode="auto">
          <a:xfrm>
            <a:off x="3938588" y="3790950"/>
            <a:ext cx="14478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00" name="Text Box 60"/>
          <p:cNvSpPr txBox="1">
            <a:spLocks noChangeArrowheads="1"/>
          </p:cNvSpPr>
          <p:nvPr/>
        </p:nvSpPr>
        <p:spPr bwMode="auto">
          <a:xfrm>
            <a:off x="5405438" y="4400550"/>
            <a:ext cx="376237" cy="863600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just"/>
            <a:r>
              <a:rPr kumimoji="1" lang="zh-CN" altLang="en-US" sz="1200">
                <a:latin typeface="Times New Roman" pitchFamily="18" charset="0"/>
                <a:ea typeface="隶书" pitchFamily="49" charset="-122"/>
              </a:rPr>
              <a:t>总线探测器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0301" name="Line 61"/>
          <p:cNvSpPr>
            <a:spLocks noChangeShapeType="1"/>
          </p:cNvSpPr>
          <p:nvPr/>
        </p:nvSpPr>
        <p:spPr bwMode="auto">
          <a:xfrm>
            <a:off x="4090988" y="455295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02" name="Line 62"/>
          <p:cNvSpPr>
            <a:spLocks noChangeShapeType="1"/>
          </p:cNvSpPr>
          <p:nvPr/>
        </p:nvSpPr>
        <p:spPr bwMode="auto">
          <a:xfrm>
            <a:off x="3938588" y="4857750"/>
            <a:ext cx="14478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03" name="Line 63"/>
          <p:cNvSpPr>
            <a:spLocks noChangeShapeType="1"/>
          </p:cNvSpPr>
          <p:nvPr/>
        </p:nvSpPr>
        <p:spPr bwMode="auto">
          <a:xfrm>
            <a:off x="6781800" y="2297113"/>
            <a:ext cx="5334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04" name="Line 64"/>
          <p:cNvSpPr>
            <a:spLocks noChangeShapeType="1"/>
          </p:cNvSpPr>
          <p:nvPr/>
        </p:nvSpPr>
        <p:spPr bwMode="auto">
          <a:xfrm>
            <a:off x="6553200" y="2525713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05" name="Text Box 65"/>
          <p:cNvSpPr txBox="1">
            <a:spLocks noChangeArrowheads="1"/>
          </p:cNvSpPr>
          <p:nvPr/>
        </p:nvSpPr>
        <p:spPr bwMode="auto">
          <a:xfrm>
            <a:off x="7315200" y="2068513"/>
            <a:ext cx="376238" cy="863600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just"/>
            <a:r>
              <a:rPr kumimoji="1" lang="zh-CN" altLang="en-US" sz="1200">
                <a:latin typeface="Times New Roman" pitchFamily="18" charset="0"/>
                <a:ea typeface="隶书" pitchFamily="49" charset="-122"/>
              </a:rPr>
              <a:t>总线扩充器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0306" name="Text Box 66"/>
          <p:cNvSpPr txBox="1">
            <a:spLocks noChangeArrowheads="1"/>
          </p:cNvSpPr>
          <p:nvPr/>
        </p:nvSpPr>
        <p:spPr bwMode="auto">
          <a:xfrm>
            <a:off x="8001000" y="2068513"/>
            <a:ext cx="376238" cy="863600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just"/>
            <a:r>
              <a:rPr kumimoji="1" lang="zh-CN" altLang="en-US" sz="1200">
                <a:latin typeface="Times New Roman" pitchFamily="18" charset="0"/>
                <a:ea typeface="隶书" pitchFamily="49" charset="-122"/>
              </a:rPr>
              <a:t>常规探测器</a:t>
            </a:r>
          </a:p>
        </p:txBody>
      </p:sp>
      <p:sp>
        <p:nvSpPr>
          <p:cNvPr id="10307" name="Line 67"/>
          <p:cNvSpPr>
            <a:spLocks noChangeShapeType="1"/>
          </p:cNvSpPr>
          <p:nvPr/>
        </p:nvSpPr>
        <p:spPr bwMode="auto">
          <a:xfrm>
            <a:off x="7696200" y="2297113"/>
            <a:ext cx="304800" cy="0"/>
          </a:xfrm>
          <a:prstGeom prst="line">
            <a:avLst/>
          </a:prstGeom>
          <a:noFill/>
          <a:ln w="9525">
            <a:solidFill>
              <a:srgbClr val="FF66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08" name="Line 68"/>
          <p:cNvSpPr>
            <a:spLocks noChangeShapeType="1"/>
          </p:cNvSpPr>
          <p:nvPr/>
        </p:nvSpPr>
        <p:spPr bwMode="auto">
          <a:xfrm>
            <a:off x="7696200" y="2525713"/>
            <a:ext cx="304800" cy="0"/>
          </a:xfrm>
          <a:prstGeom prst="line">
            <a:avLst/>
          </a:prstGeom>
          <a:noFill/>
          <a:ln w="9525">
            <a:solidFill>
              <a:srgbClr val="FF66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09" name="Line 69"/>
          <p:cNvSpPr>
            <a:spLocks noChangeShapeType="1"/>
          </p:cNvSpPr>
          <p:nvPr/>
        </p:nvSpPr>
        <p:spPr bwMode="auto">
          <a:xfrm>
            <a:off x="6781800" y="3287713"/>
            <a:ext cx="5334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10" name="Line 70"/>
          <p:cNvSpPr>
            <a:spLocks noChangeShapeType="1"/>
          </p:cNvSpPr>
          <p:nvPr/>
        </p:nvSpPr>
        <p:spPr bwMode="auto">
          <a:xfrm>
            <a:off x="6553200" y="3516313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11" name="Text Box 71"/>
          <p:cNvSpPr txBox="1">
            <a:spLocks noChangeArrowheads="1"/>
          </p:cNvSpPr>
          <p:nvPr/>
        </p:nvSpPr>
        <p:spPr bwMode="auto">
          <a:xfrm>
            <a:off x="7315200" y="3059113"/>
            <a:ext cx="376238" cy="863600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just"/>
            <a:r>
              <a:rPr kumimoji="1" lang="zh-CN" altLang="en-US" sz="1200">
                <a:latin typeface="Times New Roman" pitchFamily="18" charset="0"/>
                <a:ea typeface="隶书" pitchFamily="49" charset="-122"/>
              </a:rPr>
              <a:t>总线扩充器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0312" name="Text Box 72"/>
          <p:cNvSpPr txBox="1">
            <a:spLocks noChangeArrowheads="1"/>
          </p:cNvSpPr>
          <p:nvPr/>
        </p:nvSpPr>
        <p:spPr bwMode="auto">
          <a:xfrm>
            <a:off x="8001000" y="3059113"/>
            <a:ext cx="376238" cy="863600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just"/>
            <a:r>
              <a:rPr kumimoji="1" lang="zh-CN" altLang="en-US" sz="1200">
                <a:latin typeface="Times New Roman" pitchFamily="18" charset="0"/>
                <a:ea typeface="隶书" pitchFamily="49" charset="-122"/>
              </a:rPr>
              <a:t>常规探测器</a:t>
            </a:r>
          </a:p>
        </p:txBody>
      </p:sp>
      <p:sp>
        <p:nvSpPr>
          <p:cNvPr id="10313" name="Line 73"/>
          <p:cNvSpPr>
            <a:spLocks noChangeShapeType="1"/>
          </p:cNvSpPr>
          <p:nvPr/>
        </p:nvSpPr>
        <p:spPr bwMode="auto">
          <a:xfrm>
            <a:off x="7696200" y="3287713"/>
            <a:ext cx="304800" cy="0"/>
          </a:xfrm>
          <a:prstGeom prst="line">
            <a:avLst/>
          </a:prstGeom>
          <a:noFill/>
          <a:ln w="9525">
            <a:solidFill>
              <a:srgbClr val="FF66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14" name="Line 74"/>
          <p:cNvSpPr>
            <a:spLocks noChangeShapeType="1"/>
          </p:cNvSpPr>
          <p:nvPr/>
        </p:nvSpPr>
        <p:spPr bwMode="auto">
          <a:xfrm>
            <a:off x="7696200" y="3516313"/>
            <a:ext cx="304800" cy="0"/>
          </a:xfrm>
          <a:prstGeom prst="line">
            <a:avLst/>
          </a:prstGeom>
          <a:noFill/>
          <a:ln w="9525">
            <a:solidFill>
              <a:srgbClr val="FF66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15" name="Line 75"/>
          <p:cNvSpPr>
            <a:spLocks noChangeShapeType="1"/>
          </p:cNvSpPr>
          <p:nvPr/>
        </p:nvSpPr>
        <p:spPr bwMode="auto">
          <a:xfrm>
            <a:off x="6781800" y="4735513"/>
            <a:ext cx="5334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16" name="Line 76"/>
          <p:cNvSpPr>
            <a:spLocks noChangeShapeType="1"/>
          </p:cNvSpPr>
          <p:nvPr/>
        </p:nvSpPr>
        <p:spPr bwMode="auto">
          <a:xfrm>
            <a:off x="6553200" y="4964113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17" name="Text Box 77"/>
          <p:cNvSpPr txBox="1">
            <a:spLocks noChangeArrowheads="1"/>
          </p:cNvSpPr>
          <p:nvPr/>
        </p:nvSpPr>
        <p:spPr bwMode="auto">
          <a:xfrm>
            <a:off x="7294563" y="4506913"/>
            <a:ext cx="438150" cy="869950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just"/>
            <a:r>
              <a:rPr kumimoji="1" lang="en-US" altLang="zh-CN" sz="1600">
                <a:latin typeface="Times New Roman" pitchFamily="18" charset="0"/>
                <a:ea typeface="隶书" pitchFamily="49" charset="-122"/>
              </a:rPr>
              <a:t>VistaKey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10318" name="Text Box 78"/>
          <p:cNvSpPr txBox="1">
            <a:spLocks noChangeArrowheads="1"/>
          </p:cNvSpPr>
          <p:nvPr/>
        </p:nvSpPr>
        <p:spPr bwMode="auto">
          <a:xfrm>
            <a:off x="8001000" y="4659313"/>
            <a:ext cx="376238" cy="558800"/>
          </a:xfrm>
          <a:prstGeom prst="rect">
            <a:avLst/>
          </a:prstGeom>
          <a:noFill/>
          <a:ln w="9525">
            <a:solidFill>
              <a:srgbClr val="FF00FF"/>
            </a:solidFill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just"/>
            <a:r>
              <a:rPr kumimoji="1" lang="zh-CN" altLang="en-US" sz="1200">
                <a:latin typeface="Times New Roman" pitchFamily="18" charset="0"/>
                <a:ea typeface="隶书" pitchFamily="49" charset="-122"/>
              </a:rPr>
              <a:t>读卡器</a:t>
            </a:r>
            <a:endParaRPr kumimoji="1" lang="zh-CN" altLang="en-US" sz="2400">
              <a:latin typeface="Times New Roman" pitchFamily="18" charset="0"/>
            </a:endParaRPr>
          </a:p>
        </p:txBody>
      </p:sp>
      <p:sp>
        <p:nvSpPr>
          <p:cNvPr id="10319" name="Line 79"/>
          <p:cNvSpPr>
            <a:spLocks noChangeShapeType="1"/>
          </p:cNvSpPr>
          <p:nvPr/>
        </p:nvSpPr>
        <p:spPr bwMode="auto">
          <a:xfrm>
            <a:off x="7696200" y="4735513"/>
            <a:ext cx="304800" cy="0"/>
          </a:xfrm>
          <a:prstGeom prst="line">
            <a:avLst/>
          </a:prstGeom>
          <a:noFill/>
          <a:ln w="9525">
            <a:solidFill>
              <a:srgbClr val="FF66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20" name="Line 80"/>
          <p:cNvSpPr>
            <a:spLocks noChangeShapeType="1"/>
          </p:cNvSpPr>
          <p:nvPr/>
        </p:nvSpPr>
        <p:spPr bwMode="auto">
          <a:xfrm>
            <a:off x="7696200" y="4964113"/>
            <a:ext cx="304800" cy="0"/>
          </a:xfrm>
          <a:prstGeom prst="line">
            <a:avLst/>
          </a:prstGeom>
          <a:noFill/>
          <a:ln w="9525">
            <a:solidFill>
              <a:srgbClr val="FF66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04056"/>
          </a:xfrm>
        </p:spPr>
        <p:txBody>
          <a:bodyPr/>
          <a:lstStyle/>
          <a:p>
            <a:pPr algn="l"/>
            <a:r>
              <a:rPr lang="en-US" altLang="zh-CN" sz="3200" dirty="0" smtClean="0"/>
              <a:t>V-</a:t>
            </a:r>
            <a:r>
              <a:rPr lang="en-US" altLang="zh-CN" sz="3200" dirty="0" err="1" smtClean="0"/>
              <a:t>Plex</a:t>
            </a:r>
            <a:r>
              <a:rPr lang="en-US" altLang="zh-CN" sz="3200" dirty="0" smtClean="0"/>
              <a:t> </a:t>
            </a:r>
            <a:r>
              <a:rPr lang="zh-CN" altLang="en-US" sz="3200" dirty="0" smtClean="0"/>
              <a:t>总线技术</a:t>
            </a:r>
            <a:endParaRPr lang="zh-CN" altLang="en-US" sz="32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56184"/>
            <a:ext cx="8229600" cy="5069160"/>
          </a:xfrm>
        </p:spPr>
        <p:txBody>
          <a:bodyPr/>
          <a:lstStyle/>
          <a:p>
            <a:r>
              <a:rPr lang="zh-CN" altLang="en-US" sz="2000" dirty="0" smtClean="0"/>
              <a:t>强大的驱动能力 </a:t>
            </a:r>
            <a:r>
              <a:rPr lang="en-US" altLang="zh-CN" sz="2000" dirty="0" smtClean="0"/>
              <a:t>:</a:t>
            </a:r>
            <a:r>
              <a:rPr lang="zh-CN" altLang="en-US" sz="2000" dirty="0" smtClean="0"/>
              <a:t> 半径</a:t>
            </a:r>
            <a:r>
              <a:rPr lang="en-US" altLang="zh-CN" sz="2000" dirty="0" smtClean="0"/>
              <a:t>3.6km</a:t>
            </a:r>
          </a:p>
          <a:p>
            <a:pPr lvl="1"/>
            <a:r>
              <a:rPr lang="zh-CN" altLang="en-US" sz="2000" dirty="0" smtClean="0"/>
              <a:t>主机板载驱动器</a:t>
            </a:r>
            <a:r>
              <a:rPr lang="en-US" altLang="zh-CN" sz="2000" dirty="0" smtClean="0"/>
              <a:t>,</a:t>
            </a:r>
            <a:r>
              <a:rPr lang="zh-CN" altLang="en-US" sz="2000" dirty="0" smtClean="0"/>
              <a:t>无需增加驱动模块</a:t>
            </a:r>
            <a:r>
              <a:rPr lang="en-US" altLang="zh-CN" sz="2000" dirty="0" smtClean="0"/>
              <a:t>.</a:t>
            </a:r>
            <a:r>
              <a:rPr lang="zh-CN" altLang="en-US" sz="2000" dirty="0" smtClean="0"/>
              <a:t> 减小故障率</a:t>
            </a:r>
            <a:endParaRPr lang="en-US" altLang="zh-CN" sz="2000" dirty="0" smtClean="0"/>
          </a:p>
          <a:p>
            <a:r>
              <a:rPr lang="zh-CN" altLang="en-US" sz="2000" dirty="0" smtClean="0"/>
              <a:t>灵活的拓扑结构</a:t>
            </a:r>
            <a:r>
              <a:rPr lang="en-US" altLang="zh-CN" sz="2000" dirty="0" smtClean="0"/>
              <a:t>,</a:t>
            </a:r>
            <a:r>
              <a:rPr lang="zh-CN" altLang="en-US" sz="2000" dirty="0" smtClean="0"/>
              <a:t>更有效的覆盖建筑物的每一角落</a:t>
            </a:r>
            <a:endParaRPr lang="en-US" altLang="zh-CN" sz="2000" dirty="0" smtClean="0"/>
          </a:p>
          <a:p>
            <a:pPr lvl="1"/>
            <a:r>
              <a:rPr lang="zh-CN" altLang="en-US" sz="2000" dirty="0" smtClean="0"/>
              <a:t>星型 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 分支 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 手拉手 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 集中式 </a:t>
            </a:r>
            <a:r>
              <a:rPr lang="en-US" altLang="zh-CN" sz="2000" dirty="0" smtClean="0"/>
              <a:t>,</a:t>
            </a:r>
            <a:r>
              <a:rPr lang="zh-CN" altLang="en-US" sz="2000" dirty="0" smtClean="0"/>
              <a:t> 任意组合</a:t>
            </a:r>
            <a:endParaRPr lang="en-US" altLang="zh-CN" sz="2000" dirty="0" smtClean="0"/>
          </a:p>
          <a:p>
            <a:r>
              <a:rPr lang="zh-CN" altLang="en-US" sz="2000" dirty="0" smtClean="0"/>
              <a:t>专利的轮询协议</a:t>
            </a:r>
            <a:r>
              <a:rPr lang="en-US" altLang="zh-CN" sz="2000" dirty="0" smtClean="0"/>
              <a:t>(Global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Polling),</a:t>
            </a:r>
            <a:r>
              <a:rPr lang="zh-CN" altLang="en-US" sz="2000" dirty="0" smtClean="0"/>
              <a:t> 提高总线响应速度。 </a:t>
            </a:r>
            <a:endParaRPr lang="en-US" altLang="zh-CN" sz="2000" dirty="0" smtClean="0"/>
          </a:p>
          <a:p>
            <a:pPr lvl="1"/>
            <a:r>
              <a:rPr lang="zh-CN" altLang="en-US" sz="2000" dirty="0" smtClean="0"/>
              <a:t>总线防区报警比顺序轮询</a:t>
            </a:r>
            <a:r>
              <a:rPr lang="en-US" altLang="zh-CN" sz="2000" dirty="0" smtClean="0"/>
              <a:t>(Serial Polling) </a:t>
            </a:r>
            <a:r>
              <a:rPr lang="zh-CN" altLang="en-US" sz="2000" dirty="0" smtClean="0"/>
              <a:t>快</a:t>
            </a:r>
            <a:r>
              <a:rPr lang="en-US" altLang="zh-CN" sz="2000" dirty="0" smtClean="0"/>
              <a:t>20</a:t>
            </a:r>
            <a:r>
              <a:rPr lang="zh-CN" altLang="en-US" sz="2000" dirty="0" smtClean="0"/>
              <a:t>倍</a:t>
            </a:r>
            <a:endParaRPr lang="en-US" altLang="zh-CN" sz="2000" dirty="0" smtClean="0"/>
          </a:p>
          <a:p>
            <a:r>
              <a:rPr lang="zh-CN" altLang="en-US" sz="2000" dirty="0" smtClean="0"/>
              <a:t>高可靠性 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 低维护成本</a:t>
            </a:r>
            <a:endParaRPr lang="en-US" altLang="zh-CN" sz="2000" dirty="0" smtClean="0"/>
          </a:p>
          <a:p>
            <a:pPr lvl="1"/>
            <a:r>
              <a:rPr lang="en-US" altLang="zh-CN" sz="2000" dirty="0" err="1" smtClean="0"/>
              <a:t>VPlex</a:t>
            </a:r>
            <a:r>
              <a:rPr lang="en-US" altLang="zh-CN" sz="2000" dirty="0" smtClean="0"/>
              <a:t>-VSI</a:t>
            </a:r>
            <a:r>
              <a:rPr lang="zh-CN" altLang="en-US" sz="2000" dirty="0" smtClean="0"/>
              <a:t>模块自动故障检测和隔离发生故障的分支</a:t>
            </a:r>
            <a:endParaRPr lang="en-US" altLang="zh-CN" sz="2000" dirty="0" smtClean="0"/>
          </a:p>
          <a:p>
            <a:r>
              <a:rPr lang="zh-CN" altLang="en-US" sz="2000" dirty="0" smtClean="0"/>
              <a:t>节省布线的成本</a:t>
            </a:r>
            <a:endParaRPr lang="en-US" altLang="zh-CN" sz="2000" dirty="0" smtClean="0"/>
          </a:p>
          <a:p>
            <a:pPr lvl="1"/>
            <a:r>
              <a:rPr lang="zh-CN" altLang="en-US" sz="2000" dirty="0" smtClean="0"/>
              <a:t>两线 </a:t>
            </a:r>
            <a:r>
              <a:rPr lang="en-US" altLang="zh-CN" sz="2000" dirty="0" smtClean="0"/>
              <a:t>RVVS2</a:t>
            </a:r>
            <a:r>
              <a:rPr lang="zh-CN" altLang="en-US" sz="2000" dirty="0" smtClean="0"/>
              <a:t> 线材</a:t>
            </a:r>
            <a:r>
              <a:rPr lang="en-US" altLang="zh-CN" sz="2000" dirty="0" smtClean="0"/>
              <a:t>(</a:t>
            </a:r>
            <a:r>
              <a:rPr lang="zh-CN" altLang="en-US" sz="2000" dirty="0" smtClean="0"/>
              <a:t> 传输 </a:t>
            </a:r>
            <a:r>
              <a:rPr lang="en-US" altLang="zh-CN" sz="2000" dirty="0" smtClean="0"/>
              <a:t>+</a:t>
            </a:r>
            <a:r>
              <a:rPr lang="zh-CN" altLang="en-US" sz="2000" dirty="0" smtClean="0"/>
              <a:t> 供电</a:t>
            </a:r>
            <a:r>
              <a:rPr lang="en-US" altLang="zh-CN" sz="2000" dirty="0" smtClean="0"/>
              <a:t>)</a:t>
            </a:r>
          </a:p>
          <a:p>
            <a:r>
              <a:rPr lang="zh-CN" altLang="en-US" sz="2000" dirty="0" smtClean="0"/>
              <a:t>节省安装工时和成本</a:t>
            </a:r>
            <a:r>
              <a:rPr lang="en-US" altLang="zh-CN" sz="2000" dirty="0" smtClean="0"/>
              <a:t>	</a:t>
            </a:r>
          </a:p>
          <a:p>
            <a:pPr lvl="1"/>
            <a:r>
              <a:rPr lang="zh-CN" altLang="en-US" sz="2000" dirty="0" smtClean="0"/>
              <a:t>每个模块自带唯一地址码</a:t>
            </a:r>
            <a:r>
              <a:rPr lang="en-US" altLang="zh-CN" sz="2000" dirty="0" smtClean="0"/>
              <a:t>,</a:t>
            </a:r>
            <a:r>
              <a:rPr lang="zh-CN" altLang="en-US" sz="2000" dirty="0" smtClean="0"/>
              <a:t> 避免地址冲突</a:t>
            </a:r>
            <a:endParaRPr lang="en-US" altLang="zh-CN" sz="2000" dirty="0" smtClean="0"/>
          </a:p>
          <a:p>
            <a:pPr lvl="1"/>
            <a:r>
              <a:rPr lang="zh-CN" altLang="en-US" sz="2000" dirty="0" smtClean="0"/>
              <a:t>新一代的</a:t>
            </a:r>
            <a:r>
              <a:rPr lang="en-US" altLang="zh-CN" sz="2000" dirty="0" smtClean="0"/>
              <a:t>SN</a:t>
            </a:r>
            <a:r>
              <a:rPr lang="zh-CN" altLang="en-US" sz="2000" dirty="0" smtClean="0"/>
              <a:t> 模块，提高总线的效率</a:t>
            </a:r>
            <a:endParaRPr lang="zh-CN" altLang="en-US" sz="2000" dirty="0"/>
          </a:p>
        </p:txBody>
      </p:sp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919238" y="1009981"/>
            <a:ext cx="3973242" cy="5587371"/>
            <a:chOff x="4919238" y="1009981"/>
            <a:chExt cx="3973242" cy="5587371"/>
          </a:xfrm>
        </p:grpSpPr>
        <p:pic>
          <p:nvPicPr>
            <p:cNvPr id="9523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919238" y="1009981"/>
              <a:ext cx="3973242" cy="5587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6" name="直接连接符 5"/>
            <p:cNvCxnSpPr/>
            <p:nvPr/>
          </p:nvCxnSpPr>
          <p:spPr>
            <a:xfrm>
              <a:off x="4932040" y="2780928"/>
              <a:ext cx="3960440" cy="0"/>
            </a:xfrm>
            <a:prstGeom prst="line">
              <a:avLst/>
            </a:prstGeom>
            <a:ln w="38100"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>
              <a:off x="4932040" y="4725144"/>
              <a:ext cx="3960440" cy="0"/>
            </a:xfrm>
            <a:prstGeom prst="line">
              <a:avLst/>
            </a:prstGeom>
            <a:ln w="38100">
              <a:prstDash val="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611561" y="778634"/>
            <a:ext cx="417646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V-</a:t>
            </a:r>
            <a:r>
              <a:rPr lang="en-US" altLang="zh-CN" sz="2400" dirty="0" err="1" smtClean="0"/>
              <a:t>Plex</a:t>
            </a:r>
            <a:r>
              <a:rPr lang="zh-CN" altLang="en-US" sz="2400" dirty="0" smtClean="0"/>
              <a:t> 总线的拓扑结构灵活</a:t>
            </a:r>
            <a:endParaRPr lang="en-US" altLang="zh-CN" sz="2400" dirty="0" smtClean="0"/>
          </a:p>
          <a:p>
            <a:endParaRPr lang="en-US" altLang="zh-CN" dirty="0" smtClean="0"/>
          </a:p>
          <a:p>
            <a:pPr>
              <a:buFont typeface="Arial" pitchFamily="34" charset="0"/>
              <a:buChar char="•"/>
            </a:pPr>
            <a:r>
              <a:rPr lang="zh-CN" altLang="en-US" dirty="0" smtClean="0"/>
              <a:t> 总线分支</a:t>
            </a:r>
            <a:endParaRPr lang="en-US" altLang="zh-CN" dirty="0" smtClean="0"/>
          </a:p>
          <a:p>
            <a:pPr lvl="1">
              <a:buFont typeface="Arial" pitchFamily="34" charset="0"/>
              <a:buChar char="•"/>
            </a:pPr>
            <a:r>
              <a:rPr lang="zh-CN" altLang="en-US" dirty="0" smtClean="0"/>
              <a:t> 一条双绞线从主机连接到建筑物最远端 的防区</a:t>
            </a:r>
            <a:endParaRPr lang="en-US" altLang="zh-CN" dirty="0" smtClean="0"/>
          </a:p>
          <a:p>
            <a:pPr lvl="1">
              <a:buFont typeface="Arial" pitchFamily="34" charset="0"/>
              <a:buChar char="•"/>
            </a:pPr>
            <a:r>
              <a:rPr lang="zh-CN" altLang="en-US" dirty="0" smtClean="0"/>
              <a:t> 在距离防区最近的点，从双绞线上分支（</a:t>
            </a:r>
            <a:r>
              <a:rPr lang="en-US" altLang="zh-CN" dirty="0" smtClean="0"/>
              <a:t>T-Tap</a:t>
            </a:r>
            <a:r>
              <a:rPr lang="zh-CN" altLang="en-US" dirty="0" smtClean="0"/>
              <a:t>）出来</a:t>
            </a:r>
            <a:endParaRPr lang="en-US" altLang="zh-CN" dirty="0" smtClean="0"/>
          </a:p>
          <a:p>
            <a:pPr lvl="1">
              <a:buFont typeface="Arial" pitchFamily="34" charset="0"/>
              <a:buChar char="•"/>
            </a:pPr>
            <a:endParaRPr lang="en-US" altLang="zh-CN" dirty="0" smtClean="0"/>
          </a:p>
          <a:p>
            <a:pPr>
              <a:buFont typeface="Arial" pitchFamily="34" charset="0"/>
              <a:buChar char="•"/>
            </a:pPr>
            <a:r>
              <a:rPr lang="zh-CN" altLang="en-US" dirty="0" smtClean="0"/>
              <a:t>手拉手</a:t>
            </a:r>
            <a:endParaRPr lang="en-US" altLang="zh-CN" dirty="0" smtClean="0"/>
          </a:p>
          <a:p>
            <a:pPr lvl="1">
              <a:buFont typeface="Arial" pitchFamily="34" charset="0"/>
              <a:buChar char="•"/>
            </a:pPr>
            <a:r>
              <a:rPr lang="zh-CN" altLang="en-US" dirty="0" smtClean="0"/>
              <a:t> 一条双绞线从主机连接到第一个</a:t>
            </a:r>
            <a:r>
              <a:rPr lang="en-US" altLang="zh-CN" dirty="0" smtClean="0"/>
              <a:t>V-</a:t>
            </a:r>
            <a:r>
              <a:rPr lang="en-US" altLang="zh-CN" dirty="0" err="1" smtClean="0"/>
              <a:t>Plex</a:t>
            </a:r>
            <a:r>
              <a:rPr lang="zh-CN" altLang="en-US" dirty="0" smtClean="0"/>
              <a:t>模块， 再连接到下一个模块</a:t>
            </a:r>
            <a:endParaRPr lang="en-US" altLang="zh-CN" dirty="0" smtClean="0"/>
          </a:p>
          <a:p>
            <a:pPr lvl="1">
              <a:buFont typeface="Arial" pitchFamily="34" charset="0"/>
              <a:buChar char="•"/>
            </a:pPr>
            <a:endParaRPr lang="en-US" altLang="zh-CN" dirty="0" smtClean="0"/>
          </a:p>
          <a:p>
            <a:pPr lvl="1">
              <a:buFont typeface="Arial" pitchFamily="34" charset="0"/>
              <a:buChar char="•"/>
            </a:pPr>
            <a:endParaRPr lang="en-US" altLang="zh-CN" dirty="0" smtClean="0"/>
          </a:p>
          <a:p>
            <a:pPr>
              <a:buFont typeface="Arial" pitchFamily="34" charset="0"/>
              <a:buChar char="•"/>
            </a:pPr>
            <a:r>
              <a:rPr lang="zh-CN" altLang="en-US" dirty="0" smtClean="0"/>
              <a:t> 集中式</a:t>
            </a:r>
            <a:endParaRPr lang="en-US" altLang="zh-CN" dirty="0" smtClean="0"/>
          </a:p>
          <a:p>
            <a:pPr lvl="1">
              <a:buFont typeface="Arial" pitchFamily="34" charset="0"/>
              <a:buChar char="•"/>
            </a:pPr>
            <a:r>
              <a:rPr lang="zh-CN" altLang="en-US" dirty="0" smtClean="0"/>
              <a:t> 如果多个防区在邻近位置，可以安装</a:t>
            </a:r>
            <a:r>
              <a:rPr lang="en-US" altLang="zh-CN" dirty="0" smtClean="0"/>
              <a:t>4208SN</a:t>
            </a:r>
            <a:r>
              <a:rPr lang="zh-CN" altLang="en-US" dirty="0" smtClean="0"/>
              <a:t> </a:t>
            </a:r>
            <a:r>
              <a:rPr lang="en-US" altLang="zh-CN" dirty="0" smtClean="0"/>
              <a:t>8</a:t>
            </a:r>
            <a:r>
              <a:rPr lang="zh-CN" altLang="en-US" dirty="0" smtClean="0"/>
              <a:t>防区模块。用来连接多个常规报警探测器</a:t>
            </a:r>
            <a:endParaRPr lang="en-US" altLang="zh-CN" dirty="0" smtClean="0"/>
          </a:p>
          <a:p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6553200" y="6265863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EC040AD9-535A-4ECD-8574-91B942FF3C2B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10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467544" y="1109663"/>
            <a:ext cx="848661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子系统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功能</a:t>
            </a:r>
          </a:p>
        </p:txBody>
      </p:sp>
      <p:sp>
        <p:nvSpPr>
          <p:cNvPr id="11285" name="Rectangle 21"/>
          <p:cNvSpPr>
            <a:spLocks noChangeArrowheads="1"/>
          </p:cNvSpPr>
          <p:nvPr/>
        </p:nvSpPr>
        <p:spPr bwMode="auto">
          <a:xfrm>
            <a:off x="1219200" y="2132856"/>
            <a:ext cx="7169224" cy="341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400" b="1" dirty="0">
                <a:solidFill>
                  <a:srgbClr val="333333"/>
                </a:solidFill>
                <a:latin typeface="Times New Roman" pitchFamily="18" charset="0"/>
              </a:rPr>
              <a:t>8</a:t>
            </a: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个常规子系统</a:t>
            </a:r>
            <a:r>
              <a:rPr lang="zh-CN" altLang="en-US" b="1" dirty="0">
                <a:solidFill>
                  <a:srgbClr val="333333"/>
                </a:solidFill>
                <a:latin typeface="Times New Roman" pitchFamily="18" charset="0"/>
              </a:rPr>
              <a:t>（每个子系统可包含不同数量防区）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其中可设</a:t>
            </a:r>
            <a:r>
              <a:rPr lang="en-US" altLang="zh-CN" sz="2400" b="1" dirty="0">
                <a:solidFill>
                  <a:srgbClr val="333333"/>
                </a:solidFill>
                <a:latin typeface="Times New Roman" pitchFamily="18" charset="0"/>
              </a:rPr>
              <a:t>3</a:t>
            </a: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个公共区域子系统</a:t>
            </a:r>
            <a:r>
              <a:rPr lang="zh-CN" altLang="en-US" b="1" dirty="0">
                <a:solidFill>
                  <a:srgbClr val="333333"/>
                </a:solidFill>
                <a:latin typeface="Times New Roman" pitchFamily="18" charset="0"/>
              </a:rPr>
              <a:t>（各子系统均需经过的区域）</a:t>
            </a:r>
          </a:p>
          <a:p>
            <a:pPr marL="742950" lvl="1" indent="-285750">
              <a:spcBef>
                <a:spcPct val="20000"/>
              </a:spcBef>
              <a:buClr>
                <a:srgbClr val="CC3300"/>
              </a:buClr>
              <a:buSzPct val="70000"/>
              <a:buFont typeface="Wingdings" pitchFamily="2" charset="2"/>
              <a:buChar char="Ø"/>
            </a:pPr>
            <a:r>
              <a:rPr lang="zh-CN" altLang="en-US" sz="2400" b="1" dirty="0">
                <a:solidFill>
                  <a:srgbClr val="CC3300"/>
                </a:solidFill>
                <a:latin typeface="Times New Roman" pitchFamily="18" charset="0"/>
              </a:rPr>
              <a:t>可根据相关子系统实现</a:t>
            </a:r>
            <a:r>
              <a:rPr lang="zh-CN" altLang="en-US" sz="2400" b="1" dirty="0">
                <a:solidFill>
                  <a:srgbClr val="CC3300"/>
                </a:solidFill>
              </a:rPr>
              <a:t>自动</a:t>
            </a:r>
            <a:r>
              <a:rPr lang="zh-CN" altLang="en-US" sz="2400" b="1" dirty="0">
                <a:solidFill>
                  <a:srgbClr val="CC3300"/>
                </a:solidFill>
                <a:latin typeface="Times New Roman" pitchFamily="18" charset="0"/>
              </a:rPr>
              <a:t>布撤防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400" b="1" dirty="0">
                <a:solidFill>
                  <a:srgbClr val="333333"/>
                </a:solidFill>
                <a:latin typeface="Times New Roman" pitchFamily="18" charset="0"/>
              </a:rPr>
              <a:t>1</a:t>
            </a: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个虚拟主控子系统</a:t>
            </a:r>
            <a:r>
              <a:rPr lang="zh-CN" altLang="en-US" b="1" dirty="0">
                <a:solidFill>
                  <a:srgbClr val="333333"/>
                </a:solidFill>
                <a:latin typeface="Times New Roman" pitchFamily="18" charset="0"/>
              </a:rPr>
              <a:t>（第 </a:t>
            </a:r>
            <a:r>
              <a:rPr lang="en-US" altLang="zh-CN" b="1" dirty="0">
                <a:solidFill>
                  <a:srgbClr val="333333"/>
                </a:solidFill>
                <a:latin typeface="Times New Roman" pitchFamily="18" charset="0"/>
              </a:rPr>
              <a:t>9 </a:t>
            </a:r>
            <a:r>
              <a:rPr lang="zh-CN" altLang="en-US" b="1" dirty="0">
                <a:solidFill>
                  <a:srgbClr val="333333"/>
                </a:solidFill>
                <a:latin typeface="Times New Roman" pitchFamily="18" charset="0"/>
              </a:rPr>
              <a:t>子系统）</a:t>
            </a:r>
          </a:p>
          <a:p>
            <a:pPr marL="742950" lvl="1" indent="-285750">
              <a:spcBef>
                <a:spcPct val="20000"/>
              </a:spcBef>
              <a:buClr>
                <a:srgbClr val="CC3300"/>
              </a:buClr>
              <a:buSzPct val="70000"/>
              <a:buFont typeface="Wingdings" pitchFamily="2" charset="2"/>
              <a:buChar char="Ø"/>
            </a:pPr>
            <a:r>
              <a:rPr lang="zh-CN" altLang="en-US" sz="2400" b="1" dirty="0">
                <a:solidFill>
                  <a:srgbClr val="CC3300"/>
                </a:solidFill>
                <a:latin typeface="Times New Roman" pitchFamily="18" charset="0"/>
              </a:rPr>
              <a:t>可以同时察看所有</a:t>
            </a:r>
            <a:r>
              <a:rPr lang="en-US" altLang="zh-CN" sz="2400" b="1" dirty="0">
                <a:solidFill>
                  <a:srgbClr val="CC3300"/>
                </a:solidFill>
                <a:latin typeface="Times New Roman" pitchFamily="18" charset="0"/>
              </a:rPr>
              <a:t>8</a:t>
            </a:r>
            <a:r>
              <a:rPr lang="zh-CN" altLang="en-US" sz="2400" b="1" dirty="0">
                <a:solidFill>
                  <a:srgbClr val="CC3300"/>
                </a:solidFill>
                <a:latin typeface="Times New Roman" pitchFamily="18" charset="0"/>
              </a:rPr>
              <a:t>个子系统状态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键盘分配可选任一子系统或主控子系统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某些系统选项可按子系统设定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AD3C54E2-9E05-4E58-8D60-2C30E46870B6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11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2307" name="Rectangle 19"/>
          <p:cNvSpPr>
            <a:spLocks noChangeArrowheads="1"/>
          </p:cNvSpPr>
          <p:nvPr/>
        </p:nvSpPr>
        <p:spPr bwMode="auto">
          <a:xfrm>
            <a:off x="204137" y="1109663"/>
            <a:ext cx="854432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继电器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和时间表功能</a:t>
            </a:r>
          </a:p>
        </p:txBody>
      </p:sp>
      <p:sp>
        <p:nvSpPr>
          <p:cNvPr id="12309" name="Rectangle 21"/>
          <p:cNvSpPr>
            <a:spLocks noChangeArrowheads="1"/>
          </p:cNvSpPr>
          <p:nvPr/>
        </p:nvSpPr>
        <p:spPr bwMode="auto">
          <a:xfrm>
            <a:off x="1475656" y="1988840"/>
            <a:ext cx="63246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400" b="1" dirty="0">
                <a:solidFill>
                  <a:srgbClr val="333333"/>
                </a:solidFill>
                <a:latin typeface="Times New Roman" pitchFamily="18" charset="0"/>
              </a:rPr>
              <a:t>96</a:t>
            </a: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个可编程继电</a:t>
            </a:r>
            <a:r>
              <a:rPr lang="zh-CN" altLang="en-US" sz="2400" b="1" dirty="0" smtClean="0">
                <a:solidFill>
                  <a:srgbClr val="333333"/>
                </a:solidFill>
                <a:latin typeface="Times New Roman" pitchFamily="18" charset="0"/>
              </a:rPr>
              <a:t>器， </a:t>
            </a:r>
            <a:r>
              <a:rPr lang="en-US" sz="2400" dirty="0" smtClean="0"/>
              <a:t>zone </a:t>
            </a:r>
            <a:r>
              <a:rPr lang="en-US" altLang="zh-CN" sz="2400" dirty="0" smtClean="0"/>
              <a:t>601-6</a:t>
            </a:r>
            <a:r>
              <a:rPr lang="en-US" sz="2400" dirty="0" smtClean="0"/>
              <a:t>9</a:t>
            </a:r>
            <a:r>
              <a:rPr lang="en-US" altLang="zh-CN" sz="2400" dirty="0" smtClean="0"/>
              <a:t>6</a:t>
            </a:r>
            <a:endParaRPr lang="zh-CN" altLang="en-US" sz="2400" b="1" dirty="0">
              <a:solidFill>
                <a:srgbClr val="333333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时间管理</a:t>
            </a:r>
          </a:p>
          <a:p>
            <a:pPr marL="742950" lvl="1" indent="-285750">
              <a:spcBef>
                <a:spcPct val="20000"/>
              </a:spcBef>
              <a:buClr>
                <a:srgbClr val="CC3300"/>
              </a:buClr>
              <a:buSzPct val="70000"/>
              <a:buFont typeface="Wingdings" pitchFamily="2" charset="2"/>
              <a:buChar char="Ø"/>
            </a:pPr>
            <a:r>
              <a:rPr lang="en-US" altLang="zh-CN" sz="2400" b="1" dirty="0">
                <a:solidFill>
                  <a:srgbClr val="CC3300"/>
                </a:solidFill>
                <a:latin typeface="Times New Roman" pitchFamily="18" charset="0"/>
              </a:rPr>
              <a:t>20</a:t>
            </a:r>
            <a:r>
              <a:rPr lang="zh-CN" altLang="en-US" sz="2400" b="1" dirty="0">
                <a:solidFill>
                  <a:srgbClr val="CC3300"/>
                </a:solidFill>
                <a:latin typeface="Times New Roman" pitchFamily="18" charset="0"/>
              </a:rPr>
              <a:t>个时间窗口</a:t>
            </a:r>
          </a:p>
          <a:p>
            <a:pPr marL="742950" lvl="1" indent="-285750">
              <a:spcBef>
                <a:spcPct val="20000"/>
              </a:spcBef>
              <a:buClr>
                <a:srgbClr val="CC3300"/>
              </a:buClr>
              <a:buSzPct val="70000"/>
              <a:buFont typeface="Wingdings" pitchFamily="2" charset="2"/>
              <a:buChar char="Ø"/>
            </a:pPr>
            <a:r>
              <a:rPr lang="zh-CN" altLang="en-US" sz="2400" b="1" dirty="0">
                <a:solidFill>
                  <a:srgbClr val="CC3300"/>
                </a:solidFill>
                <a:latin typeface="Times New Roman" pitchFamily="18" charset="0"/>
              </a:rPr>
              <a:t>定时布撤防</a:t>
            </a:r>
          </a:p>
          <a:p>
            <a:pPr marL="742950" lvl="1" indent="-285750">
              <a:spcBef>
                <a:spcPct val="20000"/>
              </a:spcBef>
              <a:buClr>
                <a:srgbClr val="CC3300"/>
              </a:buClr>
              <a:buSzPct val="70000"/>
              <a:buFont typeface="Wingdings" pitchFamily="2" charset="2"/>
              <a:buChar char="Ø"/>
            </a:pPr>
            <a:r>
              <a:rPr lang="en-US" altLang="zh-CN" sz="2400" b="1" dirty="0">
                <a:solidFill>
                  <a:srgbClr val="CC3300"/>
                </a:solidFill>
                <a:latin typeface="Times New Roman" pitchFamily="18" charset="0"/>
              </a:rPr>
              <a:t>20</a:t>
            </a:r>
            <a:r>
              <a:rPr lang="zh-CN" altLang="en-US" sz="2400" b="1" dirty="0">
                <a:solidFill>
                  <a:srgbClr val="CC3300"/>
                </a:solidFill>
                <a:latin typeface="Times New Roman" pitchFamily="18" charset="0"/>
              </a:rPr>
              <a:t>个定时动作</a:t>
            </a:r>
          </a:p>
          <a:p>
            <a:pPr marL="742950" lvl="1" indent="-285750">
              <a:spcBef>
                <a:spcPct val="20000"/>
              </a:spcBef>
              <a:buClr>
                <a:srgbClr val="CC3300"/>
              </a:buClr>
              <a:buSzPct val="70000"/>
              <a:buFont typeface="Wingdings" pitchFamily="2" charset="2"/>
              <a:buChar char="Ø"/>
            </a:pPr>
            <a:r>
              <a:rPr lang="en-US" altLang="zh-CN" sz="2400" b="1" dirty="0">
                <a:solidFill>
                  <a:srgbClr val="CC3300"/>
                </a:solidFill>
                <a:latin typeface="Times New Roman" pitchFamily="18" charset="0"/>
              </a:rPr>
              <a:t>8</a:t>
            </a:r>
            <a:r>
              <a:rPr lang="zh-CN" altLang="en-US" sz="2400" b="1" dirty="0">
                <a:solidFill>
                  <a:srgbClr val="CC3300"/>
                </a:solidFill>
                <a:latin typeface="Times New Roman" pitchFamily="18" charset="0"/>
              </a:rPr>
              <a:t>组密码限时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6553200" y="63087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ECBFFBDD-E989-4755-8399-A05E902DC35F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12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379" name="Rectangle 19"/>
          <p:cNvSpPr>
            <a:spLocks noChangeArrowheads="1"/>
          </p:cNvSpPr>
          <p:nvPr/>
        </p:nvSpPr>
        <p:spPr bwMode="auto">
          <a:xfrm>
            <a:off x="877888" y="1360488"/>
            <a:ext cx="81259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事件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记录</a:t>
            </a:r>
          </a:p>
        </p:txBody>
      </p:sp>
      <p:sp>
        <p:nvSpPr>
          <p:cNvPr id="15381" name="Rectangle 21"/>
          <p:cNvSpPr>
            <a:spLocks noChangeArrowheads="1"/>
          </p:cNvSpPr>
          <p:nvPr/>
        </p:nvSpPr>
        <p:spPr bwMode="auto">
          <a:xfrm>
            <a:off x="1331640" y="2276872"/>
            <a:ext cx="61722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打印机或电脑串口或直接使用键盘查阅</a:t>
            </a:r>
          </a:p>
          <a:p>
            <a:pPr marL="742950" lvl="1" indent="-285750">
              <a:spcBef>
                <a:spcPct val="20000"/>
              </a:spcBef>
              <a:buClr>
                <a:srgbClr val="CC3300"/>
              </a:buClr>
              <a:buSzPct val="70000"/>
              <a:buFont typeface="Wingdings" pitchFamily="2" charset="2"/>
              <a:buChar char="Ø"/>
            </a:pPr>
            <a:r>
              <a:rPr lang="zh-CN" altLang="en-US" sz="2400" b="1" dirty="0">
                <a:solidFill>
                  <a:srgbClr val="CC3300"/>
                </a:solidFill>
                <a:latin typeface="Times New Roman" pitchFamily="18" charset="0"/>
              </a:rPr>
              <a:t>通讯</a:t>
            </a:r>
            <a:r>
              <a:rPr lang="zh-CN" altLang="en-US" sz="2400" b="1" dirty="0" smtClean="0">
                <a:solidFill>
                  <a:srgbClr val="CC3300"/>
                </a:solidFill>
                <a:latin typeface="Times New Roman" pitchFamily="18" charset="0"/>
              </a:rPr>
              <a:t>速率</a:t>
            </a:r>
            <a:r>
              <a:rPr lang="en-US" altLang="zh-CN" sz="2400" b="1" dirty="0" smtClean="0">
                <a:solidFill>
                  <a:srgbClr val="CC3300"/>
                </a:solidFill>
                <a:latin typeface="Times New Roman" pitchFamily="18" charset="0"/>
              </a:rPr>
              <a:t>9600,N,8,1</a:t>
            </a:r>
            <a:endParaRPr lang="en-US" altLang="zh-CN" sz="2400" b="1" dirty="0">
              <a:solidFill>
                <a:srgbClr val="CC3300"/>
              </a:solidFill>
              <a:latin typeface="Times New Roman" pitchFamily="18" charset="0"/>
            </a:endParaRPr>
          </a:p>
          <a:p>
            <a:pPr marL="742950" lvl="1" indent="-285750">
              <a:spcBef>
                <a:spcPct val="20000"/>
              </a:spcBef>
              <a:buClr>
                <a:srgbClr val="CC3300"/>
              </a:buClr>
              <a:buSzPct val="70000"/>
              <a:buFont typeface="Wingdings" pitchFamily="2" charset="2"/>
              <a:buChar char="Ø"/>
            </a:pPr>
            <a:r>
              <a:rPr lang="zh-CN" altLang="en-US" sz="2400" b="1" dirty="0">
                <a:solidFill>
                  <a:srgbClr val="CC3300"/>
                </a:solidFill>
                <a:latin typeface="Times New Roman" pitchFamily="18" charset="0"/>
              </a:rPr>
              <a:t>使用</a:t>
            </a:r>
            <a:r>
              <a:rPr lang="en-US" altLang="zh-CN" sz="2400" b="1" dirty="0">
                <a:solidFill>
                  <a:srgbClr val="CC3300"/>
                </a:solidFill>
                <a:latin typeface="Times New Roman" pitchFamily="18" charset="0"/>
              </a:rPr>
              <a:t>DTR</a:t>
            </a:r>
            <a:r>
              <a:rPr lang="zh-CN" altLang="en-US" sz="2400" b="1" dirty="0">
                <a:solidFill>
                  <a:srgbClr val="CC3300"/>
                </a:solidFill>
                <a:latin typeface="Times New Roman" pitchFamily="18" charset="0"/>
              </a:rPr>
              <a:t>握手</a:t>
            </a:r>
            <a:r>
              <a:rPr lang="en-US" altLang="zh-CN" sz="2400" b="1" dirty="0">
                <a:solidFill>
                  <a:srgbClr val="CC3300"/>
                </a:solidFill>
                <a:latin typeface="Times New Roman" pitchFamily="18" charset="0"/>
              </a:rPr>
              <a:t>(9.5-14VDC)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400" b="1" dirty="0" smtClean="0">
                <a:solidFill>
                  <a:srgbClr val="333333"/>
                </a:solidFill>
                <a:latin typeface="Times New Roman" pitchFamily="18" charset="0"/>
              </a:rPr>
              <a:t>事件存储</a:t>
            </a:r>
            <a:r>
              <a:rPr lang="en-US" altLang="zh-CN" sz="2400" b="1" dirty="0" smtClean="0">
                <a:solidFill>
                  <a:srgbClr val="333333"/>
                </a:solidFill>
                <a:latin typeface="Times New Roman" pitchFamily="18" charset="0"/>
              </a:rPr>
              <a:t>512</a:t>
            </a:r>
            <a:r>
              <a:rPr lang="zh-CN" altLang="en-US" sz="2400" b="1" dirty="0" smtClean="0">
                <a:solidFill>
                  <a:srgbClr val="333333"/>
                </a:solidFill>
                <a:latin typeface="Times New Roman" pitchFamily="18" charset="0"/>
              </a:rPr>
              <a:t>条</a:t>
            </a:r>
            <a:endParaRPr lang="zh-CN" altLang="en-US" sz="2400" b="1" dirty="0">
              <a:solidFill>
                <a:srgbClr val="333333"/>
              </a:solidFill>
              <a:latin typeface="Times New Roman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364088" y="4437112"/>
            <a:ext cx="2416046" cy="1222395"/>
            <a:chOff x="5364088" y="4437112"/>
            <a:chExt cx="2416046" cy="1222395"/>
          </a:xfrm>
        </p:grpSpPr>
        <p:graphicFrame>
          <p:nvGraphicFramePr>
            <p:cNvPr id="5" name="Object 4"/>
            <p:cNvGraphicFramePr>
              <a:graphicFrameLocks noChangeAspect="1"/>
            </p:cNvGraphicFramePr>
            <p:nvPr/>
          </p:nvGraphicFramePr>
          <p:xfrm>
            <a:off x="5724128" y="4437112"/>
            <a:ext cx="1440160" cy="12151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0658" name="Acrobat Document" showAsIcon="1" r:id="rId3" imgW="914400" imgH="771480" progId="AcroExch.Document.7">
                    <p:embed/>
                  </p:oleObj>
                </mc:Choice>
                <mc:Fallback>
                  <p:oleObj name="Acrobat Document" showAsIcon="1" r:id="rId3" imgW="914400" imgH="771480" progId="AcroExch.Document.7">
                    <p:embed/>
                    <p:pic>
                      <p:nvPicPr>
                        <p:cNvPr id="0" name="Picture 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724128" y="4437112"/>
                          <a:ext cx="1440160" cy="121513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" name="TextBox 5"/>
            <p:cNvSpPr txBox="1"/>
            <p:nvPr/>
          </p:nvSpPr>
          <p:spPr>
            <a:xfrm>
              <a:off x="5364088" y="5013176"/>
              <a:ext cx="241604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RS-232 </a:t>
              </a:r>
              <a:r>
                <a:rPr lang="zh-CN" altLang="en-US" dirty="0" smtClean="0"/>
                <a:t>串口常见问题</a:t>
              </a:r>
              <a:endParaRPr lang="en-US" altLang="zh-CN" dirty="0" smtClean="0"/>
            </a:p>
            <a:p>
              <a:pPr algn="ctr"/>
              <a:r>
                <a:rPr lang="zh-CN" altLang="en-US" dirty="0" smtClean="0"/>
                <a:t>（英文版）</a:t>
              </a:r>
              <a:endParaRPr lang="en-US" dirty="0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6553200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C6E07469-9D04-416E-9EDC-CC7557DE8791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13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684213" y="2060848"/>
            <a:ext cx="7992243" cy="4248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通过电话线送数据到报警中心以及遥控编程软件连接。</a:t>
            </a:r>
            <a:r>
              <a:rPr lang="zh-CN" altLang="en-US" b="1" dirty="0">
                <a:solidFill>
                  <a:srgbClr val="333333"/>
                </a:solidFill>
                <a:latin typeface="Times New Roman" pitchFamily="18" charset="0"/>
              </a:rPr>
              <a:t>（需使用专用接收机和接警软件，广泛用于报警联网）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en-US" b="1" dirty="0">
              <a:solidFill>
                <a:srgbClr val="333333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400" b="1" dirty="0">
                <a:solidFill>
                  <a:srgbClr val="333333"/>
                </a:solidFill>
                <a:latin typeface="Times New Roman" pitchFamily="18" charset="0"/>
              </a:rPr>
              <a:t>RS232</a:t>
            </a: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串口连接计算机，报告警情、电子地图显示。 </a:t>
            </a:r>
            <a:r>
              <a:rPr lang="zh-CN" altLang="en-US" b="1" dirty="0">
                <a:solidFill>
                  <a:srgbClr val="333333"/>
                </a:solidFill>
                <a:latin typeface="Times New Roman" pitchFamily="18" charset="0"/>
              </a:rPr>
              <a:t>（需</a:t>
            </a:r>
            <a:r>
              <a:rPr lang="zh-CN" altLang="en-US" b="1" dirty="0" smtClean="0">
                <a:solidFill>
                  <a:srgbClr val="333333"/>
                </a:solidFill>
                <a:latin typeface="Times New Roman" pitchFamily="18" charset="0"/>
              </a:rPr>
              <a:t>使用报警</a:t>
            </a:r>
            <a:r>
              <a:rPr lang="zh-CN" altLang="en-US" b="1" dirty="0">
                <a:solidFill>
                  <a:srgbClr val="333333"/>
                </a:solidFill>
                <a:latin typeface="Times New Roman" pitchFamily="18" charset="0"/>
              </a:rPr>
              <a:t>管理软件，广泛用于大楼的管理和联动）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en-US" sz="2400" b="1" dirty="0">
              <a:solidFill>
                <a:srgbClr val="333333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400" b="1" dirty="0">
                <a:solidFill>
                  <a:srgbClr val="333333"/>
                </a:solidFill>
                <a:latin typeface="Times New Roman" pitchFamily="18" charset="0"/>
              </a:rPr>
              <a:t>TCP/IP</a:t>
            </a:r>
            <a:r>
              <a:rPr lang="zh-CN" altLang="en-US" sz="2400" b="1" dirty="0" smtClean="0">
                <a:solidFill>
                  <a:srgbClr val="333333"/>
                </a:solidFill>
                <a:latin typeface="Times New Roman" pitchFamily="18" charset="0"/>
              </a:rPr>
              <a:t>局域网</a:t>
            </a:r>
            <a:r>
              <a:rPr lang="en-US" altLang="zh-CN" sz="2400" b="1" dirty="0" smtClean="0">
                <a:solidFill>
                  <a:srgbClr val="333333"/>
                </a:solidFill>
                <a:latin typeface="Times New Roman" pitchFamily="18" charset="0"/>
              </a:rPr>
              <a:t>/Internet</a:t>
            </a:r>
            <a:r>
              <a:rPr lang="zh-CN" altLang="en-US" sz="2400" b="1" dirty="0" smtClean="0">
                <a:solidFill>
                  <a:srgbClr val="333333"/>
                </a:solidFill>
                <a:latin typeface="Times New Roman" pitchFamily="18" charset="0"/>
              </a:rPr>
              <a:t>连接</a:t>
            </a:r>
            <a:r>
              <a:rPr lang="zh-CN" altLang="en-US" sz="2400" b="1" dirty="0">
                <a:solidFill>
                  <a:srgbClr val="333333"/>
                </a:solidFill>
                <a:latin typeface="Times New Roman" pitchFamily="18" charset="0"/>
              </a:rPr>
              <a:t>，报告警情，控制主机。                </a:t>
            </a:r>
            <a:r>
              <a:rPr lang="zh-CN" altLang="en-US" b="1" dirty="0">
                <a:solidFill>
                  <a:srgbClr val="333333"/>
                </a:solidFill>
                <a:latin typeface="Times New Roman" pitchFamily="18" charset="0"/>
              </a:rPr>
              <a:t>（需使用</a:t>
            </a:r>
            <a:r>
              <a:rPr lang="en-US" altLang="zh-CN" b="1" dirty="0" smtClean="0">
                <a:solidFill>
                  <a:srgbClr val="333333"/>
                </a:solidFill>
                <a:latin typeface="Times New Roman" pitchFamily="18" charset="0"/>
              </a:rPr>
              <a:t>IPM-VISTA</a:t>
            </a:r>
            <a:r>
              <a:rPr lang="zh-CN" altLang="en-US" b="1" dirty="0" smtClean="0">
                <a:solidFill>
                  <a:srgbClr val="333333"/>
                </a:solidFill>
                <a:latin typeface="Times New Roman" pitchFamily="18" charset="0"/>
              </a:rPr>
              <a:t>和</a:t>
            </a:r>
            <a:r>
              <a:rPr lang="zh-CN" altLang="en-US" b="1" dirty="0" smtClean="0">
                <a:solidFill>
                  <a:srgbClr val="333333"/>
                </a:solidFill>
              </a:rPr>
              <a:t>报警</a:t>
            </a:r>
            <a:r>
              <a:rPr lang="zh-CN" altLang="en-US" b="1" dirty="0">
                <a:solidFill>
                  <a:srgbClr val="333333"/>
                </a:solidFill>
              </a:rPr>
              <a:t>管理软件，广泛用于大楼的管理和控制</a:t>
            </a:r>
            <a:r>
              <a:rPr lang="zh-CN" altLang="en-US" b="1" dirty="0" smtClean="0">
                <a:solidFill>
                  <a:srgbClr val="333333"/>
                </a:solidFill>
              </a:rPr>
              <a:t>）</a:t>
            </a:r>
            <a:endParaRPr lang="en-US" altLang="zh-CN" b="1" dirty="0" smtClean="0">
              <a:solidFill>
                <a:srgbClr val="333333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altLang="zh-CN" b="1" dirty="0" smtClean="0">
              <a:solidFill>
                <a:srgbClr val="333333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altLang="zh-CN" sz="2400" b="1" dirty="0" smtClean="0">
                <a:solidFill>
                  <a:srgbClr val="333333"/>
                </a:solidFill>
                <a:latin typeface="Times New Roman" pitchFamily="18" charset="0"/>
              </a:rPr>
              <a:t>TCP/IP</a:t>
            </a:r>
            <a:r>
              <a:rPr lang="zh-CN" altLang="en-US" sz="2400" b="1" dirty="0" smtClean="0">
                <a:solidFill>
                  <a:srgbClr val="333333"/>
                </a:solidFill>
                <a:latin typeface="Times New Roman" pitchFamily="18" charset="0"/>
              </a:rPr>
              <a:t> 通过 </a:t>
            </a:r>
            <a:r>
              <a:rPr lang="en-US" altLang="zh-CN" sz="2400" b="1" dirty="0" smtClean="0">
                <a:solidFill>
                  <a:srgbClr val="333333"/>
                </a:solidFill>
                <a:latin typeface="Times New Roman" pitchFamily="18" charset="0"/>
              </a:rPr>
              <a:t>Internet</a:t>
            </a:r>
            <a:r>
              <a:rPr lang="zh-CN" altLang="en-US" sz="2400" b="1" dirty="0" smtClean="0">
                <a:solidFill>
                  <a:srgbClr val="333333"/>
                </a:solidFill>
                <a:latin typeface="Times New Roman" pitchFamily="18" charset="0"/>
              </a:rPr>
              <a:t>数据到报警中心以及遥控编程软件连接。</a:t>
            </a:r>
            <a:r>
              <a:rPr lang="zh-CN" altLang="en-US" b="1" dirty="0" smtClean="0">
                <a:solidFill>
                  <a:srgbClr val="333333"/>
                </a:solidFill>
                <a:latin typeface="Times New Roman" pitchFamily="18" charset="0"/>
              </a:rPr>
              <a:t> （需使用</a:t>
            </a:r>
            <a:r>
              <a:rPr lang="en-US" altLang="zh-CN" b="1" dirty="0" smtClean="0">
                <a:solidFill>
                  <a:srgbClr val="333333"/>
                </a:solidFill>
                <a:latin typeface="Times New Roman" pitchFamily="18" charset="0"/>
              </a:rPr>
              <a:t>IPM-VISTA</a:t>
            </a:r>
            <a:r>
              <a:rPr lang="zh-CN" altLang="en-US" b="1" dirty="0" smtClean="0">
                <a:solidFill>
                  <a:srgbClr val="333333"/>
                </a:solidFill>
                <a:latin typeface="Times New Roman" pitchFamily="18" charset="0"/>
              </a:rPr>
              <a:t>和专用接收机和接警软件，广泛用于报警联网）</a:t>
            </a:r>
            <a:endParaRPr lang="zh-CN" altLang="en-US" b="1" dirty="0">
              <a:solidFill>
                <a:srgbClr val="333333"/>
              </a:solidFill>
            </a:endParaRPr>
          </a:p>
        </p:txBody>
      </p:sp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539552" y="1289050"/>
            <a:ext cx="81259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外围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接口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55" name="Picture 247" descr="https://library.ademconet.com/MWT/fs2/0/67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653136"/>
            <a:ext cx="1809750" cy="1704975"/>
          </a:xfrm>
          <a:prstGeom prst="rect">
            <a:avLst/>
          </a:prstGeom>
          <a:noFill/>
        </p:spPr>
      </p:pic>
      <p:sp>
        <p:nvSpPr>
          <p:cNvPr id="17502" name="Rectangle 94"/>
          <p:cNvSpPr>
            <a:spLocks noChangeArrowheads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72A1AA3E-F6BF-473B-B21C-777BB9664F08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14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7506" name="Picture 98" descr="Vista-120Termin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412875"/>
            <a:ext cx="8153400" cy="1065213"/>
          </a:xfrm>
          <a:prstGeom prst="rect">
            <a:avLst/>
          </a:prstGeom>
          <a:noFill/>
        </p:spPr>
      </p:pic>
      <p:sp>
        <p:nvSpPr>
          <p:cNvPr id="17507" name="Text Box 99"/>
          <p:cNvSpPr txBox="1">
            <a:spLocks noChangeArrowheads="1"/>
          </p:cNvSpPr>
          <p:nvPr/>
        </p:nvSpPr>
        <p:spPr bwMode="auto">
          <a:xfrm>
            <a:off x="685800" y="4495800"/>
            <a:ext cx="1222375" cy="709613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2000" b="1">
                <a:solidFill>
                  <a:srgbClr val="FFFF99"/>
                </a:solidFill>
                <a:latin typeface="宋体" pitchFamily="2" charset="-122"/>
              </a:rPr>
              <a:t>16.5V/AC</a:t>
            </a:r>
          </a:p>
          <a:p>
            <a:pPr algn="ctr"/>
            <a:r>
              <a:rPr lang="zh-CN" altLang="en-US" sz="2000" b="1">
                <a:solidFill>
                  <a:srgbClr val="FFFF99"/>
                </a:solidFill>
                <a:latin typeface="宋体" pitchFamily="2" charset="-122"/>
              </a:rPr>
              <a:t>变压器</a:t>
            </a:r>
          </a:p>
        </p:txBody>
      </p:sp>
      <p:sp>
        <p:nvSpPr>
          <p:cNvPr id="17508" name="Line 100"/>
          <p:cNvSpPr>
            <a:spLocks noChangeShapeType="1"/>
          </p:cNvSpPr>
          <p:nvPr/>
        </p:nvSpPr>
        <p:spPr bwMode="auto">
          <a:xfrm flipV="1">
            <a:off x="755650" y="1916113"/>
            <a:ext cx="1588" cy="25860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09" name="Line 101"/>
          <p:cNvSpPr>
            <a:spLocks noChangeShapeType="1"/>
          </p:cNvSpPr>
          <p:nvPr/>
        </p:nvSpPr>
        <p:spPr bwMode="auto">
          <a:xfrm flipV="1">
            <a:off x="1676400" y="41148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510" name="Line 102"/>
          <p:cNvSpPr>
            <a:spLocks noChangeShapeType="1"/>
          </p:cNvSpPr>
          <p:nvPr/>
        </p:nvSpPr>
        <p:spPr bwMode="auto">
          <a:xfrm flipH="1">
            <a:off x="914400" y="4114800"/>
            <a:ext cx="76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511" name="Line 103"/>
          <p:cNvSpPr>
            <a:spLocks noChangeShapeType="1"/>
          </p:cNvSpPr>
          <p:nvPr/>
        </p:nvSpPr>
        <p:spPr bwMode="auto">
          <a:xfrm flipV="1">
            <a:off x="914400" y="1905000"/>
            <a:ext cx="1588" cy="2206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512" name="Text Box 104"/>
          <p:cNvSpPr txBox="1">
            <a:spLocks noChangeArrowheads="1"/>
          </p:cNvSpPr>
          <p:nvPr/>
        </p:nvSpPr>
        <p:spPr bwMode="auto">
          <a:xfrm>
            <a:off x="838200" y="2743200"/>
            <a:ext cx="695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996600"/>
                </a:solidFill>
                <a:latin typeface="宋体" pitchFamily="2" charset="-122"/>
              </a:rPr>
              <a:t>不用</a:t>
            </a:r>
          </a:p>
        </p:txBody>
      </p:sp>
      <p:sp>
        <p:nvSpPr>
          <p:cNvPr id="17513" name="Line 105"/>
          <p:cNvSpPr>
            <a:spLocks noChangeShapeType="1"/>
          </p:cNvSpPr>
          <p:nvPr/>
        </p:nvSpPr>
        <p:spPr bwMode="auto">
          <a:xfrm>
            <a:off x="1143000" y="1905000"/>
            <a:ext cx="1588" cy="912813"/>
          </a:xfrm>
          <a:prstGeom prst="line">
            <a:avLst/>
          </a:prstGeom>
          <a:noFill/>
          <a:ln w="127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grpSp>
        <p:nvGrpSpPr>
          <p:cNvPr id="17514" name="Group 106"/>
          <p:cNvGrpSpPr>
            <a:grpSpLocks/>
          </p:cNvGrpSpPr>
          <p:nvPr/>
        </p:nvGrpSpPr>
        <p:grpSpPr bwMode="auto">
          <a:xfrm>
            <a:off x="1258888" y="3733800"/>
            <a:ext cx="609600" cy="228600"/>
            <a:chOff x="816" y="2208"/>
            <a:chExt cx="384" cy="144"/>
          </a:xfrm>
        </p:grpSpPr>
        <p:sp>
          <p:nvSpPr>
            <p:cNvPr id="17515" name="AutoShape 107"/>
            <p:cNvSpPr>
              <a:spLocks noChangeArrowheads="1"/>
            </p:cNvSpPr>
            <p:nvPr/>
          </p:nvSpPr>
          <p:spPr bwMode="auto">
            <a:xfrm flipV="1">
              <a:off x="816" y="2256"/>
              <a:ext cx="384" cy="9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16" name="Rectangle 108"/>
            <p:cNvSpPr>
              <a:spLocks noChangeArrowheads="1"/>
            </p:cNvSpPr>
            <p:nvPr/>
          </p:nvSpPr>
          <p:spPr bwMode="auto">
            <a:xfrm>
              <a:off x="864" y="2208"/>
              <a:ext cx="288" cy="48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17517" name="Line 109"/>
          <p:cNvSpPr>
            <a:spLocks noChangeShapeType="1"/>
          </p:cNvSpPr>
          <p:nvPr/>
        </p:nvSpPr>
        <p:spPr bwMode="auto">
          <a:xfrm>
            <a:off x="1447800" y="1905000"/>
            <a:ext cx="1588" cy="18256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518" name="Line 110"/>
          <p:cNvSpPr>
            <a:spLocks noChangeShapeType="1"/>
          </p:cNvSpPr>
          <p:nvPr/>
        </p:nvSpPr>
        <p:spPr bwMode="auto">
          <a:xfrm>
            <a:off x="1676400" y="1905000"/>
            <a:ext cx="1588" cy="1825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519" name="Text Box 111"/>
          <p:cNvSpPr txBox="1">
            <a:spLocks noChangeArrowheads="1"/>
          </p:cNvSpPr>
          <p:nvPr/>
        </p:nvSpPr>
        <p:spPr bwMode="auto">
          <a:xfrm>
            <a:off x="1219200" y="3352800"/>
            <a:ext cx="3127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FF3300"/>
                </a:solidFill>
                <a:latin typeface="宋体" pitchFamily="2" charset="-122"/>
              </a:rPr>
              <a:t>+</a:t>
            </a:r>
          </a:p>
        </p:txBody>
      </p:sp>
      <p:sp>
        <p:nvSpPr>
          <p:cNvPr id="17520" name="Text Box 112"/>
          <p:cNvSpPr txBox="1">
            <a:spLocks noChangeArrowheads="1"/>
          </p:cNvSpPr>
          <p:nvPr/>
        </p:nvSpPr>
        <p:spPr bwMode="auto">
          <a:xfrm>
            <a:off x="1676400" y="3352800"/>
            <a:ext cx="3127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FF3300"/>
                </a:solidFill>
                <a:latin typeface="宋体" pitchFamily="2" charset="-122"/>
              </a:rPr>
              <a:t>-</a:t>
            </a:r>
          </a:p>
        </p:txBody>
      </p:sp>
      <p:sp>
        <p:nvSpPr>
          <p:cNvPr id="17522" name="Line 114"/>
          <p:cNvSpPr>
            <a:spLocks noChangeShapeType="1"/>
          </p:cNvSpPr>
          <p:nvPr/>
        </p:nvSpPr>
        <p:spPr bwMode="auto">
          <a:xfrm>
            <a:off x="1905000" y="1905000"/>
            <a:ext cx="1588" cy="15208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523" name="Line 115"/>
          <p:cNvSpPr>
            <a:spLocks noChangeShapeType="1"/>
          </p:cNvSpPr>
          <p:nvPr/>
        </p:nvSpPr>
        <p:spPr bwMode="auto">
          <a:xfrm>
            <a:off x="1905000" y="3429000"/>
            <a:ext cx="381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524" name="Line 116"/>
          <p:cNvSpPr>
            <a:spLocks noChangeShapeType="1"/>
          </p:cNvSpPr>
          <p:nvPr/>
        </p:nvSpPr>
        <p:spPr bwMode="auto">
          <a:xfrm>
            <a:off x="2286000" y="3429000"/>
            <a:ext cx="1588" cy="1217613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525" name="Line 117"/>
          <p:cNvSpPr>
            <a:spLocks noChangeShapeType="1"/>
          </p:cNvSpPr>
          <p:nvPr/>
        </p:nvSpPr>
        <p:spPr bwMode="auto">
          <a:xfrm>
            <a:off x="2133600" y="1905000"/>
            <a:ext cx="1588" cy="12938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26" name="Line 118"/>
          <p:cNvSpPr>
            <a:spLocks noChangeShapeType="1"/>
          </p:cNvSpPr>
          <p:nvPr/>
        </p:nvSpPr>
        <p:spPr bwMode="auto">
          <a:xfrm>
            <a:off x="2133600" y="32004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27" name="Line 119"/>
          <p:cNvSpPr>
            <a:spLocks noChangeShapeType="1"/>
          </p:cNvSpPr>
          <p:nvPr/>
        </p:nvSpPr>
        <p:spPr bwMode="auto">
          <a:xfrm>
            <a:off x="2514600" y="3200400"/>
            <a:ext cx="1588" cy="14462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28" name="Line 120"/>
          <p:cNvSpPr>
            <a:spLocks noChangeShapeType="1"/>
          </p:cNvSpPr>
          <p:nvPr/>
        </p:nvSpPr>
        <p:spPr bwMode="auto">
          <a:xfrm flipV="1">
            <a:off x="2699792" y="3068960"/>
            <a:ext cx="1588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 type="triangle" w="med" len="med"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29" name="Line 121"/>
          <p:cNvSpPr>
            <a:spLocks noChangeShapeType="1"/>
          </p:cNvSpPr>
          <p:nvPr/>
        </p:nvSpPr>
        <p:spPr bwMode="auto">
          <a:xfrm flipH="1" flipV="1">
            <a:off x="2362200" y="3048000"/>
            <a:ext cx="337592" cy="20960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zh-CN" altLang="en-US"/>
          </a:p>
        </p:txBody>
      </p:sp>
      <p:sp>
        <p:nvSpPr>
          <p:cNvPr id="17530" name="Line 122"/>
          <p:cNvSpPr>
            <a:spLocks noChangeShapeType="1"/>
          </p:cNvSpPr>
          <p:nvPr/>
        </p:nvSpPr>
        <p:spPr bwMode="auto">
          <a:xfrm flipV="1">
            <a:off x="2362200" y="1828800"/>
            <a:ext cx="1588" cy="1217613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31" name="Line 123"/>
          <p:cNvSpPr>
            <a:spLocks noChangeShapeType="1"/>
          </p:cNvSpPr>
          <p:nvPr/>
        </p:nvSpPr>
        <p:spPr bwMode="auto">
          <a:xfrm>
            <a:off x="2590800" y="1905000"/>
            <a:ext cx="1588" cy="912813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32" name="Line 124"/>
          <p:cNvSpPr>
            <a:spLocks noChangeShapeType="1"/>
          </p:cNvSpPr>
          <p:nvPr/>
        </p:nvSpPr>
        <p:spPr bwMode="auto">
          <a:xfrm>
            <a:off x="2590800" y="2819400"/>
            <a:ext cx="325016" cy="33536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zh-CN" altLang="en-US"/>
          </a:p>
        </p:txBody>
      </p:sp>
      <p:sp>
        <p:nvSpPr>
          <p:cNvPr id="17533" name="Line 125"/>
          <p:cNvSpPr>
            <a:spLocks noChangeShapeType="1"/>
          </p:cNvSpPr>
          <p:nvPr/>
        </p:nvSpPr>
        <p:spPr bwMode="auto">
          <a:xfrm>
            <a:off x="2915816" y="2819400"/>
            <a:ext cx="1588" cy="1825625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34" name="Rectangle 126"/>
          <p:cNvSpPr>
            <a:spLocks noChangeArrowheads="1"/>
          </p:cNvSpPr>
          <p:nvPr/>
        </p:nvSpPr>
        <p:spPr bwMode="auto">
          <a:xfrm>
            <a:off x="2743200" y="1676400"/>
            <a:ext cx="3505200" cy="960438"/>
          </a:xfrm>
          <a:prstGeom prst="rect">
            <a:avLst/>
          </a:prstGeom>
          <a:noFill/>
          <a:ln w="28575">
            <a:solidFill>
              <a:srgbClr val="FF3300"/>
            </a:solidFill>
            <a:prstDash val="lgDash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pSp>
        <p:nvGrpSpPr>
          <p:cNvPr id="17535" name="Group 127"/>
          <p:cNvGrpSpPr>
            <a:grpSpLocks/>
          </p:cNvGrpSpPr>
          <p:nvPr/>
        </p:nvGrpSpPr>
        <p:grpSpPr bwMode="auto">
          <a:xfrm>
            <a:off x="3851275" y="1844675"/>
            <a:ext cx="1374775" cy="2392363"/>
            <a:chOff x="2352" y="1152"/>
            <a:chExt cx="1057" cy="1776"/>
          </a:xfrm>
        </p:grpSpPr>
        <p:sp>
          <p:nvSpPr>
            <p:cNvPr id="17536" name="Line 128"/>
            <p:cNvSpPr>
              <a:spLocks noChangeShapeType="1"/>
            </p:cNvSpPr>
            <p:nvPr/>
          </p:nvSpPr>
          <p:spPr bwMode="auto">
            <a:xfrm>
              <a:off x="2592" y="1152"/>
              <a:ext cx="0" cy="110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37" name="Line 129"/>
            <p:cNvSpPr>
              <a:spLocks noChangeShapeType="1"/>
            </p:cNvSpPr>
            <p:nvPr/>
          </p:nvSpPr>
          <p:spPr bwMode="auto">
            <a:xfrm>
              <a:off x="2736" y="1152"/>
              <a:ext cx="0" cy="17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38" name="Line 130"/>
            <p:cNvSpPr>
              <a:spLocks noChangeShapeType="1"/>
            </p:cNvSpPr>
            <p:nvPr/>
          </p:nvSpPr>
          <p:spPr bwMode="auto">
            <a:xfrm>
              <a:off x="2880" y="1152"/>
              <a:ext cx="0" cy="115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39" name="Line 131"/>
            <p:cNvSpPr>
              <a:spLocks noChangeShapeType="1"/>
            </p:cNvSpPr>
            <p:nvPr/>
          </p:nvSpPr>
          <p:spPr bwMode="auto">
            <a:xfrm>
              <a:off x="2592" y="240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40" name="Line 132"/>
            <p:cNvSpPr>
              <a:spLocks noChangeShapeType="1"/>
            </p:cNvSpPr>
            <p:nvPr/>
          </p:nvSpPr>
          <p:spPr bwMode="auto">
            <a:xfrm>
              <a:off x="2880" y="240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41" name="Line 133"/>
            <p:cNvSpPr>
              <a:spLocks noChangeShapeType="1"/>
            </p:cNvSpPr>
            <p:nvPr/>
          </p:nvSpPr>
          <p:spPr bwMode="auto">
            <a:xfrm>
              <a:off x="2592" y="27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42" name="Line 134"/>
            <p:cNvSpPr>
              <a:spLocks noChangeShapeType="1"/>
            </p:cNvSpPr>
            <p:nvPr/>
          </p:nvSpPr>
          <p:spPr bwMode="auto">
            <a:xfrm>
              <a:off x="2880" y="27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43" name="Line 135"/>
            <p:cNvSpPr>
              <a:spLocks noChangeShapeType="1"/>
            </p:cNvSpPr>
            <p:nvPr/>
          </p:nvSpPr>
          <p:spPr bwMode="auto">
            <a:xfrm>
              <a:off x="2592" y="2928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44" name="Line 136"/>
            <p:cNvSpPr>
              <a:spLocks noChangeShapeType="1"/>
            </p:cNvSpPr>
            <p:nvPr/>
          </p:nvSpPr>
          <p:spPr bwMode="auto">
            <a:xfrm>
              <a:off x="2580" y="2565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45" name="Line 137"/>
            <p:cNvSpPr>
              <a:spLocks noChangeShapeType="1"/>
            </p:cNvSpPr>
            <p:nvPr/>
          </p:nvSpPr>
          <p:spPr bwMode="auto">
            <a:xfrm>
              <a:off x="2902" y="2569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46" name="Rectangle 138"/>
            <p:cNvSpPr>
              <a:spLocks noChangeArrowheads="1"/>
            </p:cNvSpPr>
            <p:nvPr/>
          </p:nvSpPr>
          <p:spPr bwMode="auto">
            <a:xfrm>
              <a:off x="2853" y="2268"/>
              <a:ext cx="47" cy="137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47" name="Rectangle 139"/>
            <p:cNvSpPr>
              <a:spLocks noChangeArrowheads="1"/>
            </p:cNvSpPr>
            <p:nvPr/>
          </p:nvSpPr>
          <p:spPr bwMode="auto">
            <a:xfrm>
              <a:off x="2565" y="2254"/>
              <a:ext cx="47" cy="137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48" name="Line 140"/>
            <p:cNvSpPr>
              <a:spLocks noChangeShapeType="1"/>
            </p:cNvSpPr>
            <p:nvPr/>
          </p:nvSpPr>
          <p:spPr bwMode="auto">
            <a:xfrm>
              <a:off x="2880" y="2112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49" name="Line 141"/>
            <p:cNvSpPr>
              <a:spLocks noChangeShapeType="1"/>
            </p:cNvSpPr>
            <p:nvPr/>
          </p:nvSpPr>
          <p:spPr bwMode="auto">
            <a:xfrm>
              <a:off x="3024" y="2112"/>
              <a:ext cx="0" cy="192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50" name="Line 142"/>
            <p:cNvSpPr>
              <a:spLocks noChangeShapeType="1"/>
            </p:cNvSpPr>
            <p:nvPr/>
          </p:nvSpPr>
          <p:spPr bwMode="auto">
            <a:xfrm>
              <a:off x="3024" y="2400"/>
              <a:ext cx="0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51" name="Line 143"/>
            <p:cNvSpPr>
              <a:spLocks noChangeShapeType="1"/>
            </p:cNvSpPr>
            <p:nvPr/>
          </p:nvSpPr>
          <p:spPr bwMode="auto">
            <a:xfrm flipH="1">
              <a:off x="2880" y="2496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52" name="Line 144"/>
            <p:cNvSpPr>
              <a:spLocks noChangeShapeType="1"/>
            </p:cNvSpPr>
            <p:nvPr/>
          </p:nvSpPr>
          <p:spPr bwMode="auto">
            <a:xfrm>
              <a:off x="3024" y="2304"/>
              <a:ext cx="96" cy="144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53" name="Line 145"/>
            <p:cNvSpPr>
              <a:spLocks noChangeShapeType="1"/>
            </p:cNvSpPr>
            <p:nvPr/>
          </p:nvSpPr>
          <p:spPr bwMode="auto">
            <a:xfrm>
              <a:off x="2448" y="2112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54" name="Line 146"/>
            <p:cNvSpPr>
              <a:spLocks noChangeShapeType="1"/>
            </p:cNvSpPr>
            <p:nvPr/>
          </p:nvSpPr>
          <p:spPr bwMode="auto">
            <a:xfrm>
              <a:off x="2448" y="2112"/>
              <a:ext cx="0" cy="192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55" name="Line 147"/>
            <p:cNvSpPr>
              <a:spLocks noChangeShapeType="1"/>
            </p:cNvSpPr>
            <p:nvPr/>
          </p:nvSpPr>
          <p:spPr bwMode="auto">
            <a:xfrm>
              <a:off x="2448" y="2400"/>
              <a:ext cx="0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56" name="Line 148"/>
            <p:cNvSpPr>
              <a:spLocks noChangeShapeType="1"/>
            </p:cNvSpPr>
            <p:nvPr/>
          </p:nvSpPr>
          <p:spPr bwMode="auto">
            <a:xfrm flipH="1">
              <a:off x="2448" y="2496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57" name="Line 149"/>
            <p:cNvSpPr>
              <a:spLocks noChangeShapeType="1"/>
            </p:cNvSpPr>
            <p:nvPr/>
          </p:nvSpPr>
          <p:spPr bwMode="auto">
            <a:xfrm flipH="1">
              <a:off x="2352" y="2304"/>
              <a:ext cx="96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58" name="Text Box 150"/>
            <p:cNvSpPr txBox="1">
              <a:spLocks noChangeArrowheads="1"/>
            </p:cNvSpPr>
            <p:nvPr/>
          </p:nvSpPr>
          <p:spPr bwMode="auto">
            <a:xfrm>
              <a:off x="2966" y="2541"/>
              <a:ext cx="337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solidFill>
                    <a:srgbClr val="996600"/>
                  </a:solidFill>
                  <a:latin typeface="宋体" pitchFamily="2" charset="-122"/>
                </a:rPr>
                <a:t>NC</a:t>
              </a:r>
            </a:p>
          </p:txBody>
        </p:sp>
        <p:sp>
          <p:nvSpPr>
            <p:cNvPr id="17559" name="Text Box 151"/>
            <p:cNvSpPr txBox="1">
              <a:spLocks noChangeArrowheads="1"/>
            </p:cNvSpPr>
            <p:nvPr/>
          </p:nvSpPr>
          <p:spPr bwMode="auto">
            <a:xfrm>
              <a:off x="3072" y="2112"/>
              <a:ext cx="337" cy="2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solidFill>
                    <a:srgbClr val="996600"/>
                  </a:solidFill>
                  <a:latin typeface="宋体" pitchFamily="2" charset="-122"/>
                </a:rPr>
                <a:t>NO</a:t>
              </a:r>
            </a:p>
          </p:txBody>
        </p:sp>
      </p:grpSp>
      <p:sp>
        <p:nvSpPr>
          <p:cNvPr id="17561" name="Line 153"/>
          <p:cNvSpPr>
            <a:spLocks noChangeShapeType="1"/>
          </p:cNvSpPr>
          <p:nvPr/>
        </p:nvSpPr>
        <p:spPr bwMode="auto">
          <a:xfrm>
            <a:off x="7772400" y="1828800"/>
            <a:ext cx="1588" cy="912813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62" name="Line 154"/>
          <p:cNvSpPr>
            <a:spLocks noChangeShapeType="1"/>
          </p:cNvSpPr>
          <p:nvPr/>
        </p:nvSpPr>
        <p:spPr bwMode="auto">
          <a:xfrm>
            <a:off x="7667625" y="2743200"/>
            <a:ext cx="2286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63" name="Line 155"/>
          <p:cNvSpPr>
            <a:spLocks noChangeShapeType="1"/>
          </p:cNvSpPr>
          <p:nvPr/>
        </p:nvSpPr>
        <p:spPr bwMode="auto">
          <a:xfrm>
            <a:off x="7740650" y="2819400"/>
            <a:ext cx="762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64" name="Line 156"/>
          <p:cNvSpPr>
            <a:spLocks noChangeShapeType="1"/>
          </p:cNvSpPr>
          <p:nvPr/>
        </p:nvSpPr>
        <p:spPr bwMode="auto">
          <a:xfrm flipV="1">
            <a:off x="7524750" y="1844675"/>
            <a:ext cx="1588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65" name="Line 157"/>
          <p:cNvSpPr>
            <a:spLocks noChangeShapeType="1"/>
          </p:cNvSpPr>
          <p:nvPr/>
        </p:nvSpPr>
        <p:spPr bwMode="auto">
          <a:xfrm flipV="1">
            <a:off x="7315200" y="1844675"/>
            <a:ext cx="1588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66" name="Line 158"/>
          <p:cNvSpPr>
            <a:spLocks noChangeShapeType="1"/>
          </p:cNvSpPr>
          <p:nvPr/>
        </p:nvSpPr>
        <p:spPr bwMode="auto">
          <a:xfrm>
            <a:off x="6858000" y="1905000"/>
            <a:ext cx="1588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67" name="Line 159"/>
          <p:cNvSpPr>
            <a:spLocks noChangeShapeType="1"/>
          </p:cNvSpPr>
          <p:nvPr/>
        </p:nvSpPr>
        <p:spPr bwMode="auto">
          <a:xfrm>
            <a:off x="7086600" y="1905000"/>
            <a:ext cx="1588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568" name="Text Box 160"/>
          <p:cNvSpPr txBox="1">
            <a:spLocks noChangeArrowheads="1"/>
          </p:cNvSpPr>
          <p:nvPr/>
        </p:nvSpPr>
        <p:spPr bwMode="auto">
          <a:xfrm>
            <a:off x="7162800" y="3505200"/>
            <a:ext cx="695325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996600"/>
                </a:solidFill>
                <a:latin typeface="宋体" pitchFamily="2" charset="-122"/>
              </a:rPr>
              <a:t>电话</a:t>
            </a:r>
          </a:p>
          <a:p>
            <a:r>
              <a:rPr lang="zh-CN" altLang="en-US" sz="2000" b="1">
                <a:solidFill>
                  <a:srgbClr val="996600"/>
                </a:solidFill>
                <a:latin typeface="宋体" pitchFamily="2" charset="-122"/>
              </a:rPr>
              <a:t>线入</a:t>
            </a:r>
          </a:p>
        </p:txBody>
      </p:sp>
      <p:pic>
        <p:nvPicPr>
          <p:cNvPr id="17569" name="Picture 161" descr="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629400" y="3505200"/>
            <a:ext cx="642938" cy="558800"/>
          </a:xfrm>
          <a:prstGeom prst="rect">
            <a:avLst/>
          </a:prstGeom>
          <a:noFill/>
        </p:spPr>
      </p:pic>
      <p:sp>
        <p:nvSpPr>
          <p:cNvPr id="17570" name="Rectangle 162"/>
          <p:cNvSpPr>
            <a:spLocks noChangeArrowheads="1"/>
          </p:cNvSpPr>
          <p:nvPr/>
        </p:nvSpPr>
        <p:spPr bwMode="auto">
          <a:xfrm>
            <a:off x="395288" y="749300"/>
            <a:ext cx="8369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霍尼韦尔报警控制主机</a:t>
            </a:r>
            <a:r>
              <a:rPr lang="en-US" altLang="zh-CN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常规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接线方式</a:t>
            </a:r>
          </a:p>
        </p:txBody>
      </p:sp>
      <p:grpSp>
        <p:nvGrpSpPr>
          <p:cNvPr id="17572" name="Group 164"/>
          <p:cNvGrpSpPr>
            <a:grpSpLocks/>
          </p:cNvGrpSpPr>
          <p:nvPr/>
        </p:nvGrpSpPr>
        <p:grpSpPr bwMode="auto">
          <a:xfrm>
            <a:off x="3143250" y="1844675"/>
            <a:ext cx="1428750" cy="2376488"/>
            <a:chOff x="2352" y="1152"/>
            <a:chExt cx="1042" cy="1776"/>
          </a:xfrm>
        </p:grpSpPr>
        <p:sp>
          <p:nvSpPr>
            <p:cNvPr id="17573" name="Line 165"/>
            <p:cNvSpPr>
              <a:spLocks noChangeShapeType="1"/>
            </p:cNvSpPr>
            <p:nvPr/>
          </p:nvSpPr>
          <p:spPr bwMode="auto">
            <a:xfrm>
              <a:off x="2592" y="1152"/>
              <a:ext cx="0" cy="110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74" name="Line 166"/>
            <p:cNvSpPr>
              <a:spLocks noChangeShapeType="1"/>
            </p:cNvSpPr>
            <p:nvPr/>
          </p:nvSpPr>
          <p:spPr bwMode="auto">
            <a:xfrm>
              <a:off x="2736" y="1152"/>
              <a:ext cx="0" cy="17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75" name="Line 167"/>
            <p:cNvSpPr>
              <a:spLocks noChangeShapeType="1"/>
            </p:cNvSpPr>
            <p:nvPr/>
          </p:nvSpPr>
          <p:spPr bwMode="auto">
            <a:xfrm>
              <a:off x="2880" y="1152"/>
              <a:ext cx="0" cy="115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76" name="Line 168"/>
            <p:cNvSpPr>
              <a:spLocks noChangeShapeType="1"/>
            </p:cNvSpPr>
            <p:nvPr/>
          </p:nvSpPr>
          <p:spPr bwMode="auto">
            <a:xfrm>
              <a:off x="2592" y="240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77" name="Line 169"/>
            <p:cNvSpPr>
              <a:spLocks noChangeShapeType="1"/>
            </p:cNvSpPr>
            <p:nvPr/>
          </p:nvSpPr>
          <p:spPr bwMode="auto">
            <a:xfrm>
              <a:off x="2880" y="240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78" name="Line 170"/>
            <p:cNvSpPr>
              <a:spLocks noChangeShapeType="1"/>
            </p:cNvSpPr>
            <p:nvPr/>
          </p:nvSpPr>
          <p:spPr bwMode="auto">
            <a:xfrm>
              <a:off x="2592" y="27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79" name="Line 171"/>
            <p:cNvSpPr>
              <a:spLocks noChangeShapeType="1"/>
            </p:cNvSpPr>
            <p:nvPr/>
          </p:nvSpPr>
          <p:spPr bwMode="auto">
            <a:xfrm>
              <a:off x="2880" y="27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80" name="Line 172"/>
            <p:cNvSpPr>
              <a:spLocks noChangeShapeType="1"/>
            </p:cNvSpPr>
            <p:nvPr/>
          </p:nvSpPr>
          <p:spPr bwMode="auto">
            <a:xfrm>
              <a:off x="2592" y="2928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81" name="Line 173"/>
            <p:cNvSpPr>
              <a:spLocks noChangeShapeType="1"/>
            </p:cNvSpPr>
            <p:nvPr/>
          </p:nvSpPr>
          <p:spPr bwMode="auto">
            <a:xfrm>
              <a:off x="2580" y="2565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82" name="Line 174"/>
            <p:cNvSpPr>
              <a:spLocks noChangeShapeType="1"/>
            </p:cNvSpPr>
            <p:nvPr/>
          </p:nvSpPr>
          <p:spPr bwMode="auto">
            <a:xfrm>
              <a:off x="2902" y="2569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83" name="Rectangle 175"/>
            <p:cNvSpPr>
              <a:spLocks noChangeArrowheads="1"/>
            </p:cNvSpPr>
            <p:nvPr/>
          </p:nvSpPr>
          <p:spPr bwMode="auto">
            <a:xfrm>
              <a:off x="2853" y="2268"/>
              <a:ext cx="47" cy="137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84" name="Rectangle 176"/>
            <p:cNvSpPr>
              <a:spLocks noChangeArrowheads="1"/>
            </p:cNvSpPr>
            <p:nvPr/>
          </p:nvSpPr>
          <p:spPr bwMode="auto">
            <a:xfrm>
              <a:off x="2565" y="2254"/>
              <a:ext cx="47" cy="137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85" name="Line 177"/>
            <p:cNvSpPr>
              <a:spLocks noChangeShapeType="1"/>
            </p:cNvSpPr>
            <p:nvPr/>
          </p:nvSpPr>
          <p:spPr bwMode="auto">
            <a:xfrm>
              <a:off x="2880" y="2112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86" name="Line 178"/>
            <p:cNvSpPr>
              <a:spLocks noChangeShapeType="1"/>
            </p:cNvSpPr>
            <p:nvPr/>
          </p:nvSpPr>
          <p:spPr bwMode="auto">
            <a:xfrm>
              <a:off x="3024" y="2112"/>
              <a:ext cx="0" cy="192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87" name="Line 179"/>
            <p:cNvSpPr>
              <a:spLocks noChangeShapeType="1"/>
            </p:cNvSpPr>
            <p:nvPr/>
          </p:nvSpPr>
          <p:spPr bwMode="auto">
            <a:xfrm>
              <a:off x="3024" y="2400"/>
              <a:ext cx="0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88" name="Line 180"/>
            <p:cNvSpPr>
              <a:spLocks noChangeShapeType="1"/>
            </p:cNvSpPr>
            <p:nvPr/>
          </p:nvSpPr>
          <p:spPr bwMode="auto">
            <a:xfrm flipH="1">
              <a:off x="2880" y="2496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89" name="Line 181"/>
            <p:cNvSpPr>
              <a:spLocks noChangeShapeType="1"/>
            </p:cNvSpPr>
            <p:nvPr/>
          </p:nvSpPr>
          <p:spPr bwMode="auto">
            <a:xfrm>
              <a:off x="3024" y="2304"/>
              <a:ext cx="96" cy="144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90" name="Line 182"/>
            <p:cNvSpPr>
              <a:spLocks noChangeShapeType="1"/>
            </p:cNvSpPr>
            <p:nvPr/>
          </p:nvSpPr>
          <p:spPr bwMode="auto">
            <a:xfrm>
              <a:off x="2448" y="2112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91" name="Line 183"/>
            <p:cNvSpPr>
              <a:spLocks noChangeShapeType="1"/>
            </p:cNvSpPr>
            <p:nvPr/>
          </p:nvSpPr>
          <p:spPr bwMode="auto">
            <a:xfrm>
              <a:off x="2448" y="2112"/>
              <a:ext cx="0" cy="192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92" name="Line 184"/>
            <p:cNvSpPr>
              <a:spLocks noChangeShapeType="1"/>
            </p:cNvSpPr>
            <p:nvPr/>
          </p:nvSpPr>
          <p:spPr bwMode="auto">
            <a:xfrm>
              <a:off x="2448" y="2400"/>
              <a:ext cx="0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593" name="Line 185"/>
            <p:cNvSpPr>
              <a:spLocks noChangeShapeType="1"/>
            </p:cNvSpPr>
            <p:nvPr/>
          </p:nvSpPr>
          <p:spPr bwMode="auto">
            <a:xfrm flipH="1">
              <a:off x="2448" y="2496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94" name="Line 186"/>
            <p:cNvSpPr>
              <a:spLocks noChangeShapeType="1"/>
            </p:cNvSpPr>
            <p:nvPr/>
          </p:nvSpPr>
          <p:spPr bwMode="auto">
            <a:xfrm flipH="1">
              <a:off x="2352" y="2304"/>
              <a:ext cx="96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95" name="Text Box 187"/>
            <p:cNvSpPr txBox="1">
              <a:spLocks noChangeArrowheads="1"/>
            </p:cNvSpPr>
            <p:nvPr/>
          </p:nvSpPr>
          <p:spPr bwMode="auto">
            <a:xfrm>
              <a:off x="2966" y="2542"/>
              <a:ext cx="321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solidFill>
                    <a:srgbClr val="996600"/>
                  </a:solidFill>
                  <a:latin typeface="宋体" pitchFamily="2" charset="-122"/>
                </a:rPr>
                <a:t>NC</a:t>
              </a:r>
            </a:p>
          </p:txBody>
        </p:sp>
        <p:sp>
          <p:nvSpPr>
            <p:cNvPr id="17596" name="Text Box 188"/>
            <p:cNvSpPr txBox="1">
              <a:spLocks noChangeArrowheads="1"/>
            </p:cNvSpPr>
            <p:nvPr/>
          </p:nvSpPr>
          <p:spPr bwMode="auto">
            <a:xfrm>
              <a:off x="3072" y="2112"/>
              <a:ext cx="322" cy="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solidFill>
                    <a:srgbClr val="996600"/>
                  </a:solidFill>
                  <a:latin typeface="宋体" pitchFamily="2" charset="-122"/>
                </a:rPr>
                <a:t>NO</a:t>
              </a:r>
            </a:p>
          </p:txBody>
        </p:sp>
      </p:grpSp>
      <p:grpSp>
        <p:nvGrpSpPr>
          <p:cNvPr id="17597" name="Group 189"/>
          <p:cNvGrpSpPr>
            <a:grpSpLocks/>
          </p:cNvGrpSpPr>
          <p:nvPr/>
        </p:nvGrpSpPr>
        <p:grpSpPr bwMode="auto">
          <a:xfrm>
            <a:off x="4572000" y="1844675"/>
            <a:ext cx="1425575" cy="2376488"/>
            <a:chOff x="2352" y="1152"/>
            <a:chExt cx="1040" cy="1776"/>
          </a:xfrm>
        </p:grpSpPr>
        <p:sp>
          <p:nvSpPr>
            <p:cNvPr id="17598" name="Line 190"/>
            <p:cNvSpPr>
              <a:spLocks noChangeShapeType="1"/>
            </p:cNvSpPr>
            <p:nvPr/>
          </p:nvSpPr>
          <p:spPr bwMode="auto">
            <a:xfrm>
              <a:off x="2592" y="1152"/>
              <a:ext cx="0" cy="110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599" name="Line 191"/>
            <p:cNvSpPr>
              <a:spLocks noChangeShapeType="1"/>
            </p:cNvSpPr>
            <p:nvPr/>
          </p:nvSpPr>
          <p:spPr bwMode="auto">
            <a:xfrm>
              <a:off x="2736" y="1152"/>
              <a:ext cx="0" cy="17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00" name="Line 192"/>
            <p:cNvSpPr>
              <a:spLocks noChangeShapeType="1"/>
            </p:cNvSpPr>
            <p:nvPr/>
          </p:nvSpPr>
          <p:spPr bwMode="auto">
            <a:xfrm>
              <a:off x="2880" y="1152"/>
              <a:ext cx="0" cy="115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01" name="Line 193"/>
            <p:cNvSpPr>
              <a:spLocks noChangeShapeType="1"/>
            </p:cNvSpPr>
            <p:nvPr/>
          </p:nvSpPr>
          <p:spPr bwMode="auto">
            <a:xfrm>
              <a:off x="2592" y="240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02" name="Line 194"/>
            <p:cNvSpPr>
              <a:spLocks noChangeShapeType="1"/>
            </p:cNvSpPr>
            <p:nvPr/>
          </p:nvSpPr>
          <p:spPr bwMode="auto">
            <a:xfrm>
              <a:off x="2880" y="240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03" name="Line 195"/>
            <p:cNvSpPr>
              <a:spLocks noChangeShapeType="1"/>
            </p:cNvSpPr>
            <p:nvPr/>
          </p:nvSpPr>
          <p:spPr bwMode="auto">
            <a:xfrm>
              <a:off x="2592" y="27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04" name="Line 196"/>
            <p:cNvSpPr>
              <a:spLocks noChangeShapeType="1"/>
            </p:cNvSpPr>
            <p:nvPr/>
          </p:nvSpPr>
          <p:spPr bwMode="auto">
            <a:xfrm>
              <a:off x="2880" y="27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05" name="Line 197"/>
            <p:cNvSpPr>
              <a:spLocks noChangeShapeType="1"/>
            </p:cNvSpPr>
            <p:nvPr/>
          </p:nvSpPr>
          <p:spPr bwMode="auto">
            <a:xfrm>
              <a:off x="2592" y="2928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06" name="Line 198"/>
            <p:cNvSpPr>
              <a:spLocks noChangeShapeType="1"/>
            </p:cNvSpPr>
            <p:nvPr/>
          </p:nvSpPr>
          <p:spPr bwMode="auto">
            <a:xfrm>
              <a:off x="2580" y="2565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07" name="Line 199"/>
            <p:cNvSpPr>
              <a:spLocks noChangeShapeType="1"/>
            </p:cNvSpPr>
            <p:nvPr/>
          </p:nvSpPr>
          <p:spPr bwMode="auto">
            <a:xfrm>
              <a:off x="2902" y="2569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08" name="Rectangle 200"/>
            <p:cNvSpPr>
              <a:spLocks noChangeArrowheads="1"/>
            </p:cNvSpPr>
            <p:nvPr/>
          </p:nvSpPr>
          <p:spPr bwMode="auto">
            <a:xfrm>
              <a:off x="2853" y="2268"/>
              <a:ext cx="47" cy="137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09" name="Rectangle 201"/>
            <p:cNvSpPr>
              <a:spLocks noChangeArrowheads="1"/>
            </p:cNvSpPr>
            <p:nvPr/>
          </p:nvSpPr>
          <p:spPr bwMode="auto">
            <a:xfrm>
              <a:off x="2565" y="2254"/>
              <a:ext cx="47" cy="137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10" name="Line 202"/>
            <p:cNvSpPr>
              <a:spLocks noChangeShapeType="1"/>
            </p:cNvSpPr>
            <p:nvPr/>
          </p:nvSpPr>
          <p:spPr bwMode="auto">
            <a:xfrm>
              <a:off x="2880" y="2112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11" name="Line 203"/>
            <p:cNvSpPr>
              <a:spLocks noChangeShapeType="1"/>
            </p:cNvSpPr>
            <p:nvPr/>
          </p:nvSpPr>
          <p:spPr bwMode="auto">
            <a:xfrm>
              <a:off x="3024" y="2112"/>
              <a:ext cx="0" cy="192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12" name="Line 204"/>
            <p:cNvSpPr>
              <a:spLocks noChangeShapeType="1"/>
            </p:cNvSpPr>
            <p:nvPr/>
          </p:nvSpPr>
          <p:spPr bwMode="auto">
            <a:xfrm>
              <a:off x="3024" y="2400"/>
              <a:ext cx="0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13" name="Line 205"/>
            <p:cNvSpPr>
              <a:spLocks noChangeShapeType="1"/>
            </p:cNvSpPr>
            <p:nvPr/>
          </p:nvSpPr>
          <p:spPr bwMode="auto">
            <a:xfrm flipH="1">
              <a:off x="2880" y="2496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14" name="Line 206"/>
            <p:cNvSpPr>
              <a:spLocks noChangeShapeType="1"/>
            </p:cNvSpPr>
            <p:nvPr/>
          </p:nvSpPr>
          <p:spPr bwMode="auto">
            <a:xfrm>
              <a:off x="3024" y="2304"/>
              <a:ext cx="96" cy="144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15" name="Line 207"/>
            <p:cNvSpPr>
              <a:spLocks noChangeShapeType="1"/>
            </p:cNvSpPr>
            <p:nvPr/>
          </p:nvSpPr>
          <p:spPr bwMode="auto">
            <a:xfrm>
              <a:off x="2448" y="2112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16" name="Line 208"/>
            <p:cNvSpPr>
              <a:spLocks noChangeShapeType="1"/>
            </p:cNvSpPr>
            <p:nvPr/>
          </p:nvSpPr>
          <p:spPr bwMode="auto">
            <a:xfrm>
              <a:off x="2448" y="2112"/>
              <a:ext cx="0" cy="192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17" name="Line 209"/>
            <p:cNvSpPr>
              <a:spLocks noChangeShapeType="1"/>
            </p:cNvSpPr>
            <p:nvPr/>
          </p:nvSpPr>
          <p:spPr bwMode="auto">
            <a:xfrm>
              <a:off x="2448" y="2400"/>
              <a:ext cx="0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18" name="Line 210"/>
            <p:cNvSpPr>
              <a:spLocks noChangeShapeType="1"/>
            </p:cNvSpPr>
            <p:nvPr/>
          </p:nvSpPr>
          <p:spPr bwMode="auto">
            <a:xfrm flipH="1">
              <a:off x="2448" y="2496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19" name="Line 211"/>
            <p:cNvSpPr>
              <a:spLocks noChangeShapeType="1"/>
            </p:cNvSpPr>
            <p:nvPr/>
          </p:nvSpPr>
          <p:spPr bwMode="auto">
            <a:xfrm flipH="1">
              <a:off x="2352" y="2304"/>
              <a:ext cx="96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20" name="Text Box 212"/>
            <p:cNvSpPr txBox="1">
              <a:spLocks noChangeArrowheads="1"/>
            </p:cNvSpPr>
            <p:nvPr/>
          </p:nvSpPr>
          <p:spPr bwMode="auto">
            <a:xfrm>
              <a:off x="2966" y="2542"/>
              <a:ext cx="321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solidFill>
                    <a:srgbClr val="996600"/>
                  </a:solidFill>
                  <a:latin typeface="宋体" pitchFamily="2" charset="-122"/>
                </a:rPr>
                <a:t>NC</a:t>
              </a:r>
            </a:p>
          </p:txBody>
        </p:sp>
        <p:sp>
          <p:nvSpPr>
            <p:cNvPr id="17621" name="Text Box 213"/>
            <p:cNvSpPr txBox="1">
              <a:spLocks noChangeArrowheads="1"/>
            </p:cNvSpPr>
            <p:nvPr/>
          </p:nvSpPr>
          <p:spPr bwMode="auto">
            <a:xfrm>
              <a:off x="3072" y="2112"/>
              <a:ext cx="320" cy="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solidFill>
                    <a:srgbClr val="996600"/>
                  </a:solidFill>
                  <a:latin typeface="宋体" pitchFamily="2" charset="-122"/>
                </a:rPr>
                <a:t>NO</a:t>
              </a:r>
            </a:p>
          </p:txBody>
        </p:sp>
      </p:grpSp>
      <p:grpSp>
        <p:nvGrpSpPr>
          <p:cNvPr id="17622" name="Group 214"/>
          <p:cNvGrpSpPr>
            <a:grpSpLocks/>
          </p:cNvGrpSpPr>
          <p:nvPr/>
        </p:nvGrpSpPr>
        <p:grpSpPr bwMode="auto">
          <a:xfrm>
            <a:off x="5448300" y="1844675"/>
            <a:ext cx="1428750" cy="2376488"/>
            <a:chOff x="2352" y="1152"/>
            <a:chExt cx="1042" cy="1776"/>
          </a:xfrm>
        </p:grpSpPr>
        <p:sp>
          <p:nvSpPr>
            <p:cNvPr id="17623" name="Line 215"/>
            <p:cNvSpPr>
              <a:spLocks noChangeShapeType="1"/>
            </p:cNvSpPr>
            <p:nvPr/>
          </p:nvSpPr>
          <p:spPr bwMode="auto">
            <a:xfrm>
              <a:off x="2592" y="1152"/>
              <a:ext cx="0" cy="110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24" name="Line 216"/>
            <p:cNvSpPr>
              <a:spLocks noChangeShapeType="1"/>
            </p:cNvSpPr>
            <p:nvPr/>
          </p:nvSpPr>
          <p:spPr bwMode="auto">
            <a:xfrm>
              <a:off x="2736" y="1152"/>
              <a:ext cx="0" cy="177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25" name="Line 217"/>
            <p:cNvSpPr>
              <a:spLocks noChangeShapeType="1"/>
            </p:cNvSpPr>
            <p:nvPr/>
          </p:nvSpPr>
          <p:spPr bwMode="auto">
            <a:xfrm>
              <a:off x="2880" y="1152"/>
              <a:ext cx="0" cy="115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26" name="Line 218"/>
            <p:cNvSpPr>
              <a:spLocks noChangeShapeType="1"/>
            </p:cNvSpPr>
            <p:nvPr/>
          </p:nvSpPr>
          <p:spPr bwMode="auto">
            <a:xfrm>
              <a:off x="2592" y="240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27" name="Line 219"/>
            <p:cNvSpPr>
              <a:spLocks noChangeShapeType="1"/>
            </p:cNvSpPr>
            <p:nvPr/>
          </p:nvSpPr>
          <p:spPr bwMode="auto">
            <a:xfrm>
              <a:off x="2880" y="240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28" name="Line 220"/>
            <p:cNvSpPr>
              <a:spLocks noChangeShapeType="1"/>
            </p:cNvSpPr>
            <p:nvPr/>
          </p:nvSpPr>
          <p:spPr bwMode="auto">
            <a:xfrm>
              <a:off x="2592" y="27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29" name="Line 221"/>
            <p:cNvSpPr>
              <a:spLocks noChangeShapeType="1"/>
            </p:cNvSpPr>
            <p:nvPr/>
          </p:nvSpPr>
          <p:spPr bwMode="auto">
            <a:xfrm>
              <a:off x="2880" y="2736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30" name="Line 222"/>
            <p:cNvSpPr>
              <a:spLocks noChangeShapeType="1"/>
            </p:cNvSpPr>
            <p:nvPr/>
          </p:nvSpPr>
          <p:spPr bwMode="auto">
            <a:xfrm>
              <a:off x="2592" y="2928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31" name="Line 223"/>
            <p:cNvSpPr>
              <a:spLocks noChangeShapeType="1"/>
            </p:cNvSpPr>
            <p:nvPr/>
          </p:nvSpPr>
          <p:spPr bwMode="auto">
            <a:xfrm>
              <a:off x="2580" y="2565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32" name="Line 224"/>
            <p:cNvSpPr>
              <a:spLocks noChangeShapeType="1"/>
            </p:cNvSpPr>
            <p:nvPr/>
          </p:nvSpPr>
          <p:spPr bwMode="auto">
            <a:xfrm>
              <a:off x="2902" y="2569"/>
              <a:ext cx="0" cy="192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33" name="Rectangle 225"/>
            <p:cNvSpPr>
              <a:spLocks noChangeArrowheads="1"/>
            </p:cNvSpPr>
            <p:nvPr/>
          </p:nvSpPr>
          <p:spPr bwMode="auto">
            <a:xfrm>
              <a:off x="2853" y="2268"/>
              <a:ext cx="47" cy="137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34" name="Rectangle 226"/>
            <p:cNvSpPr>
              <a:spLocks noChangeArrowheads="1"/>
            </p:cNvSpPr>
            <p:nvPr/>
          </p:nvSpPr>
          <p:spPr bwMode="auto">
            <a:xfrm>
              <a:off x="2565" y="2254"/>
              <a:ext cx="47" cy="137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35" name="Line 227"/>
            <p:cNvSpPr>
              <a:spLocks noChangeShapeType="1"/>
            </p:cNvSpPr>
            <p:nvPr/>
          </p:nvSpPr>
          <p:spPr bwMode="auto">
            <a:xfrm>
              <a:off x="2880" y="2112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36" name="Line 228"/>
            <p:cNvSpPr>
              <a:spLocks noChangeShapeType="1"/>
            </p:cNvSpPr>
            <p:nvPr/>
          </p:nvSpPr>
          <p:spPr bwMode="auto">
            <a:xfrm>
              <a:off x="3024" y="2112"/>
              <a:ext cx="0" cy="192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37" name="Line 229"/>
            <p:cNvSpPr>
              <a:spLocks noChangeShapeType="1"/>
            </p:cNvSpPr>
            <p:nvPr/>
          </p:nvSpPr>
          <p:spPr bwMode="auto">
            <a:xfrm>
              <a:off x="3024" y="2400"/>
              <a:ext cx="0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38" name="Line 230"/>
            <p:cNvSpPr>
              <a:spLocks noChangeShapeType="1"/>
            </p:cNvSpPr>
            <p:nvPr/>
          </p:nvSpPr>
          <p:spPr bwMode="auto">
            <a:xfrm flipH="1">
              <a:off x="2880" y="2496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39" name="Line 231"/>
            <p:cNvSpPr>
              <a:spLocks noChangeShapeType="1"/>
            </p:cNvSpPr>
            <p:nvPr/>
          </p:nvSpPr>
          <p:spPr bwMode="auto">
            <a:xfrm>
              <a:off x="3024" y="2304"/>
              <a:ext cx="96" cy="144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40" name="Line 232"/>
            <p:cNvSpPr>
              <a:spLocks noChangeShapeType="1"/>
            </p:cNvSpPr>
            <p:nvPr/>
          </p:nvSpPr>
          <p:spPr bwMode="auto">
            <a:xfrm>
              <a:off x="2448" y="2112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41" name="Line 233"/>
            <p:cNvSpPr>
              <a:spLocks noChangeShapeType="1"/>
            </p:cNvSpPr>
            <p:nvPr/>
          </p:nvSpPr>
          <p:spPr bwMode="auto">
            <a:xfrm>
              <a:off x="2448" y="2112"/>
              <a:ext cx="0" cy="192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42" name="Line 234"/>
            <p:cNvSpPr>
              <a:spLocks noChangeShapeType="1"/>
            </p:cNvSpPr>
            <p:nvPr/>
          </p:nvSpPr>
          <p:spPr bwMode="auto">
            <a:xfrm>
              <a:off x="2448" y="2400"/>
              <a:ext cx="0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  <p:sp>
          <p:nvSpPr>
            <p:cNvPr id="17643" name="Line 235"/>
            <p:cNvSpPr>
              <a:spLocks noChangeShapeType="1"/>
            </p:cNvSpPr>
            <p:nvPr/>
          </p:nvSpPr>
          <p:spPr bwMode="auto">
            <a:xfrm flipH="1">
              <a:off x="2448" y="2496"/>
              <a:ext cx="144" cy="0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44" name="Line 236"/>
            <p:cNvSpPr>
              <a:spLocks noChangeShapeType="1"/>
            </p:cNvSpPr>
            <p:nvPr/>
          </p:nvSpPr>
          <p:spPr bwMode="auto">
            <a:xfrm flipH="1">
              <a:off x="2352" y="2304"/>
              <a:ext cx="96" cy="96"/>
            </a:xfrm>
            <a:prstGeom prst="line">
              <a:avLst/>
            </a:prstGeom>
            <a:noFill/>
            <a:ln w="28575">
              <a:solidFill>
                <a:schemeClr val="tx2"/>
              </a:solidFill>
              <a:round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endParaRPr lang="zh-CN" altLang="en-US"/>
            </a:p>
          </p:txBody>
        </p:sp>
        <p:sp>
          <p:nvSpPr>
            <p:cNvPr id="17645" name="Text Box 237"/>
            <p:cNvSpPr txBox="1">
              <a:spLocks noChangeArrowheads="1"/>
            </p:cNvSpPr>
            <p:nvPr/>
          </p:nvSpPr>
          <p:spPr bwMode="auto">
            <a:xfrm>
              <a:off x="2966" y="2542"/>
              <a:ext cx="321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solidFill>
                    <a:srgbClr val="996600"/>
                  </a:solidFill>
                  <a:latin typeface="宋体" pitchFamily="2" charset="-122"/>
                </a:rPr>
                <a:t>NC</a:t>
              </a:r>
            </a:p>
          </p:txBody>
        </p:sp>
        <p:sp>
          <p:nvSpPr>
            <p:cNvPr id="17646" name="Text Box 238"/>
            <p:cNvSpPr txBox="1">
              <a:spLocks noChangeArrowheads="1"/>
            </p:cNvSpPr>
            <p:nvPr/>
          </p:nvSpPr>
          <p:spPr bwMode="auto">
            <a:xfrm>
              <a:off x="3072" y="2112"/>
              <a:ext cx="322" cy="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solidFill>
                    <a:srgbClr val="996600"/>
                  </a:solidFill>
                  <a:latin typeface="宋体" pitchFamily="2" charset="-122"/>
                </a:rPr>
                <a:t>NO</a:t>
              </a:r>
            </a:p>
          </p:txBody>
        </p:sp>
      </p:grpSp>
      <p:sp>
        <p:nvSpPr>
          <p:cNvPr id="17647" name="Rectangle 239"/>
          <p:cNvSpPr>
            <a:spLocks noChangeArrowheads="1"/>
          </p:cNvSpPr>
          <p:nvPr/>
        </p:nvSpPr>
        <p:spPr bwMode="auto">
          <a:xfrm>
            <a:off x="2916238" y="2493963"/>
            <a:ext cx="215900" cy="71437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648" name="Line 240"/>
          <p:cNvSpPr>
            <a:spLocks noChangeShapeType="1"/>
          </p:cNvSpPr>
          <p:nvPr/>
        </p:nvSpPr>
        <p:spPr bwMode="auto">
          <a:xfrm>
            <a:off x="3203575" y="1844675"/>
            <a:ext cx="0" cy="64770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649" name="Line 241"/>
          <p:cNvSpPr>
            <a:spLocks noChangeShapeType="1"/>
          </p:cNvSpPr>
          <p:nvPr/>
        </p:nvSpPr>
        <p:spPr bwMode="auto">
          <a:xfrm>
            <a:off x="2843213" y="1844675"/>
            <a:ext cx="0" cy="64770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7650" name="Line 242"/>
          <p:cNvSpPr>
            <a:spLocks noChangeShapeType="1"/>
          </p:cNvSpPr>
          <p:nvPr/>
        </p:nvSpPr>
        <p:spPr bwMode="auto">
          <a:xfrm>
            <a:off x="3132138" y="2492375"/>
            <a:ext cx="762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651" name="Line 243"/>
          <p:cNvSpPr>
            <a:spLocks noChangeShapeType="1"/>
          </p:cNvSpPr>
          <p:nvPr/>
        </p:nvSpPr>
        <p:spPr bwMode="auto">
          <a:xfrm>
            <a:off x="2843213" y="2492375"/>
            <a:ext cx="762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17652" name="AutoShape 244"/>
          <p:cNvSpPr>
            <a:spLocks noChangeArrowheads="1"/>
          </p:cNvSpPr>
          <p:nvPr/>
        </p:nvSpPr>
        <p:spPr bwMode="auto">
          <a:xfrm>
            <a:off x="3708400" y="5662613"/>
            <a:ext cx="2015728" cy="1079500"/>
          </a:xfrm>
          <a:prstGeom prst="wedgeRoundRectCallout">
            <a:avLst>
              <a:gd name="adj1" fmla="val -108866"/>
              <a:gd name="adj2" fmla="val -174116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zh-CN" altLang="en-US" sz="1200" b="1" dirty="0"/>
              <a:t>所有键盘距离</a:t>
            </a:r>
            <a:r>
              <a:rPr lang="zh-CN" altLang="en-US" sz="1200" b="1" dirty="0" smtClean="0"/>
              <a:t>之和</a:t>
            </a:r>
            <a:r>
              <a:rPr lang="zh-CN" altLang="en-US" sz="1200" b="1" dirty="0"/>
              <a:t>不</a:t>
            </a:r>
            <a:r>
              <a:rPr lang="zh-CN" altLang="en-US" sz="1200" b="1" dirty="0" smtClean="0"/>
              <a:t>超过</a:t>
            </a:r>
            <a:r>
              <a:rPr lang="en-US" altLang="zh-CN" sz="1200" b="1" dirty="0" smtClean="0"/>
              <a:t>500</a:t>
            </a:r>
            <a:r>
              <a:rPr lang="zh-CN" altLang="en-US" sz="1200" b="1" dirty="0" smtClean="0"/>
              <a:t>米。其他</a:t>
            </a:r>
            <a:r>
              <a:rPr lang="zh-CN" altLang="en-US" sz="1200" b="1" dirty="0"/>
              <a:t>如继电器模</a:t>
            </a:r>
          </a:p>
          <a:p>
            <a:r>
              <a:rPr lang="zh-CN" altLang="en-US" sz="1200" b="1" dirty="0"/>
              <a:t>块、无线设备</a:t>
            </a:r>
            <a:r>
              <a:rPr lang="zh-CN" altLang="en-US" sz="1200" b="1" dirty="0" smtClean="0"/>
              <a:t>等连接</a:t>
            </a:r>
            <a:r>
              <a:rPr lang="zh-CN" altLang="en-US" sz="1200" b="1" dirty="0"/>
              <a:t>方法</a:t>
            </a:r>
            <a:r>
              <a:rPr lang="zh-CN" altLang="en-US" sz="1200" b="1" dirty="0" smtClean="0"/>
              <a:t>一样。</a:t>
            </a:r>
            <a:endParaRPr lang="en-US" altLang="zh-CN" sz="1200" b="1" dirty="0" smtClean="0"/>
          </a:p>
          <a:p>
            <a:r>
              <a:rPr lang="zh-CN" altLang="en-US" sz="1200" b="1" dirty="0" smtClean="0"/>
              <a:t>* 线材：</a:t>
            </a:r>
            <a:r>
              <a:rPr lang="en-US" altLang="zh-CN" sz="1200" b="1" dirty="0" smtClean="0"/>
              <a:t>RVV4</a:t>
            </a:r>
            <a:r>
              <a:rPr lang="zh-CN" altLang="en-US" sz="1200" b="1" dirty="0" smtClean="0"/>
              <a:t> * </a:t>
            </a:r>
            <a:r>
              <a:rPr lang="en-US" altLang="zh-CN" sz="1200" b="1" dirty="0" smtClean="0"/>
              <a:t>1.3</a:t>
            </a:r>
            <a:endParaRPr lang="zh-CN" altLang="en-US" sz="1200" b="1" dirty="0"/>
          </a:p>
        </p:txBody>
      </p:sp>
      <p:sp>
        <p:nvSpPr>
          <p:cNvPr id="17654" name="AutoShape 246"/>
          <p:cNvSpPr>
            <a:spLocks noChangeArrowheads="1"/>
          </p:cNvSpPr>
          <p:nvPr/>
        </p:nvSpPr>
        <p:spPr bwMode="auto">
          <a:xfrm>
            <a:off x="4500563" y="4437063"/>
            <a:ext cx="1800225" cy="1079500"/>
          </a:xfrm>
          <a:prstGeom prst="wedgeRoundRectCallout">
            <a:avLst>
              <a:gd name="adj1" fmla="val 8199"/>
              <a:gd name="adj2" fmla="val -82940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zh-CN" altLang="en-US" b="1">
                <a:solidFill>
                  <a:srgbClr val="FF3300"/>
                </a:solidFill>
              </a:rPr>
              <a:t>常规防区接线</a:t>
            </a:r>
          </a:p>
          <a:p>
            <a:r>
              <a:rPr lang="zh-CN" altLang="en-US" b="1">
                <a:solidFill>
                  <a:srgbClr val="FF3300"/>
                </a:solidFill>
              </a:rPr>
              <a:t>距离只与线路</a:t>
            </a:r>
          </a:p>
          <a:p>
            <a:r>
              <a:rPr lang="zh-CN" altLang="en-US" b="1">
                <a:solidFill>
                  <a:srgbClr val="FF3300"/>
                </a:solidFill>
              </a:rPr>
              <a:t>阻抗有关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7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5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5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7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500"/>
                            </p:stCondLst>
                            <p:childTnLst>
                              <p:par>
                                <p:cTn id="56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75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75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500"/>
                            </p:stCondLst>
                            <p:childTnLst>
                              <p:par>
                                <p:cTn id="6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7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7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85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0"/>
                            </p:stCondLst>
                            <p:childTnLst>
                              <p:par>
                                <p:cTn id="7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9500"/>
                            </p:stCondLst>
                            <p:childTnLst>
                              <p:par>
                                <p:cTn id="8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7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500"/>
                            </p:stCondLst>
                            <p:childTnLst>
                              <p:par>
                                <p:cTn id="9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7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7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75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75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7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7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7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7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1500"/>
                            </p:stCondLst>
                            <p:childTnLst>
                              <p:par>
                                <p:cTn id="108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7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7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7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7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1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7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7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7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7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2500"/>
                            </p:stCondLst>
                            <p:childTnLst>
                              <p:par>
                                <p:cTn id="12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7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7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7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7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7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7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7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7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3500"/>
                            </p:stCondLst>
                            <p:childTnLst>
                              <p:par>
                                <p:cTn id="13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7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7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7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7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14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7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7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7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7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4500"/>
                            </p:stCondLst>
                            <p:childTnLst>
                              <p:par>
                                <p:cTn id="15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17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7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7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7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5500"/>
                            </p:stCondLst>
                            <p:childTnLst>
                              <p:par>
                                <p:cTn id="157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7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7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7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7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6000"/>
                            </p:stCondLst>
                            <p:childTnLst>
                              <p:par>
                                <p:cTn id="164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7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7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7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7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6500"/>
                            </p:stCondLst>
                            <p:childTnLst>
                              <p:par>
                                <p:cTn id="1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7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7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7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17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27000"/>
                            </p:stCondLst>
                            <p:childTnLst>
                              <p:par>
                                <p:cTn id="17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7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7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7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7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7500"/>
                            </p:stCondLst>
                            <p:childTnLst>
                              <p:par>
                                <p:cTn id="18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17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 fill="hold"/>
                                        <p:tgtEl>
                                          <p:spTgt spid="17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32500"/>
                            </p:stCondLst>
                            <p:childTnLst>
                              <p:par>
                                <p:cTn id="1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17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17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53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1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1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500"/>
                            </p:stCondLst>
                            <p:childTnLst>
                              <p:par>
                                <p:cTn id="20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1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00"/>
                            </p:stCondLst>
                            <p:childTnLst>
                              <p:par>
                                <p:cTn id="20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17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17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17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17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2000"/>
                            </p:stCondLst>
                            <p:childTnLst>
                              <p:par>
                                <p:cTn id="2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17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17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17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17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17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17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7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17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17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17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500"/>
                            </p:stCondLst>
                            <p:childTnLst>
                              <p:par>
                                <p:cTn id="2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1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1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1000"/>
                            </p:stCondLst>
                            <p:childTnLst>
                              <p:par>
                                <p:cTn id="2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1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1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07" grpId="0" animBg="1" autoUpdateAnimBg="0"/>
      <p:bldP spid="17508" grpId="0" animBg="1" autoUpdateAnimBg="0"/>
      <p:bldP spid="17509" grpId="0" animBg="1" autoUpdateAnimBg="0"/>
      <p:bldP spid="17510" grpId="0" animBg="1" autoUpdateAnimBg="0"/>
      <p:bldP spid="17511" grpId="0" animBg="1" autoUpdateAnimBg="0"/>
      <p:bldP spid="17517" grpId="0" animBg="1" autoUpdateAnimBg="0"/>
      <p:bldP spid="17518" grpId="0" animBg="1" autoUpdateAnimBg="0"/>
      <p:bldP spid="17519" grpId="0" autoUpdateAnimBg="0"/>
      <p:bldP spid="17520" grpId="0" autoUpdateAnimBg="0"/>
      <p:bldP spid="17522" grpId="0" animBg="1" autoUpdateAnimBg="0"/>
      <p:bldP spid="17523" grpId="0" animBg="1" autoUpdateAnimBg="0"/>
      <p:bldP spid="17524" grpId="0" animBg="1" autoUpdateAnimBg="0"/>
      <p:bldP spid="17525" grpId="0" animBg="1" autoUpdateAnimBg="0"/>
      <p:bldP spid="17526" grpId="0" animBg="1" autoUpdateAnimBg="0"/>
      <p:bldP spid="17527" grpId="0" animBg="1" autoUpdateAnimBg="0"/>
      <p:bldP spid="17528" grpId="0" animBg="1" autoUpdateAnimBg="0"/>
      <p:bldP spid="17529" grpId="0" animBg="1" autoUpdateAnimBg="0"/>
      <p:bldP spid="17530" grpId="0" animBg="1" autoUpdateAnimBg="0"/>
      <p:bldP spid="17531" grpId="0" animBg="1" autoUpdateAnimBg="0"/>
      <p:bldP spid="17532" grpId="0" animBg="1" autoUpdateAnimBg="0"/>
      <p:bldP spid="17533" grpId="0" animBg="1" autoUpdateAnimBg="0"/>
      <p:bldP spid="17534" grpId="0" animBg="1" autoUpdateAnimBg="0"/>
      <p:bldP spid="17564" grpId="0" animBg="1" autoUpdateAnimBg="0"/>
      <p:bldP spid="17565" grpId="0" animBg="1" autoUpdateAnimBg="0"/>
      <p:bldP spid="17566" grpId="0" animBg="1" autoUpdateAnimBg="0"/>
      <p:bldP spid="17567" grpId="0" animBg="1" autoUpdateAnimBg="0"/>
      <p:bldP spid="17568" grpId="0" autoUpdateAnimBg="0"/>
      <p:bldP spid="17647" grpId="0" animBg="1" autoUpdateAnimBg="0"/>
      <p:bldP spid="17648" grpId="0" animBg="1" autoUpdateAnimBg="0"/>
      <p:bldP spid="17649" grpId="0" animBg="1" autoUpdateAnimBg="0"/>
      <p:bldP spid="17650" grpId="0" animBg="1" autoUpdateAnimBg="0"/>
      <p:bldP spid="17651" grpId="0" animBg="1" autoUpdateAnimBg="0"/>
      <p:bldP spid="17652" grpId="0" animBg="1" autoUpdateAnimBg="0"/>
      <p:bldP spid="17654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60" name="Picture 260" descr="https://library.ademconet.com/MWT/fs2/0/67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581128"/>
            <a:ext cx="1809750" cy="1704975"/>
          </a:xfrm>
          <a:prstGeom prst="rect">
            <a:avLst/>
          </a:prstGeom>
          <a:noFill/>
        </p:spPr>
      </p:pic>
      <p:sp>
        <p:nvSpPr>
          <p:cNvPr id="51354" name="Rectangle 154"/>
          <p:cNvSpPr>
            <a:spLocks noChangeArrowheads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24A0CF5B-0F99-4EE9-AAC4-2214BEC5E278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15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1358" name="Picture 158" descr="Vista-120Termin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412875"/>
            <a:ext cx="8153400" cy="1065213"/>
          </a:xfrm>
          <a:prstGeom prst="rect">
            <a:avLst/>
          </a:prstGeom>
          <a:noFill/>
        </p:spPr>
      </p:pic>
      <p:sp>
        <p:nvSpPr>
          <p:cNvPr id="51359" name="Text Box 159"/>
          <p:cNvSpPr txBox="1">
            <a:spLocks noChangeArrowheads="1"/>
          </p:cNvSpPr>
          <p:nvPr/>
        </p:nvSpPr>
        <p:spPr bwMode="auto">
          <a:xfrm>
            <a:off x="685800" y="4495800"/>
            <a:ext cx="1222375" cy="709613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2000" b="1">
                <a:solidFill>
                  <a:srgbClr val="FFFF99"/>
                </a:solidFill>
                <a:latin typeface="宋体" pitchFamily="2" charset="-122"/>
              </a:rPr>
              <a:t>16.5V/AC</a:t>
            </a:r>
          </a:p>
          <a:p>
            <a:pPr algn="ctr"/>
            <a:r>
              <a:rPr lang="zh-CN" altLang="en-US" sz="2000" b="1">
                <a:solidFill>
                  <a:srgbClr val="FFFF99"/>
                </a:solidFill>
                <a:latin typeface="宋体" pitchFamily="2" charset="-122"/>
              </a:rPr>
              <a:t>变压器</a:t>
            </a:r>
          </a:p>
        </p:txBody>
      </p:sp>
      <p:sp>
        <p:nvSpPr>
          <p:cNvPr id="51360" name="Line 160"/>
          <p:cNvSpPr>
            <a:spLocks noChangeShapeType="1"/>
          </p:cNvSpPr>
          <p:nvPr/>
        </p:nvSpPr>
        <p:spPr bwMode="auto">
          <a:xfrm flipV="1">
            <a:off x="755650" y="1916113"/>
            <a:ext cx="1588" cy="25860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61" name="Line 161"/>
          <p:cNvSpPr>
            <a:spLocks noChangeShapeType="1"/>
          </p:cNvSpPr>
          <p:nvPr/>
        </p:nvSpPr>
        <p:spPr bwMode="auto">
          <a:xfrm flipV="1">
            <a:off x="1676400" y="41148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362" name="Line 162"/>
          <p:cNvSpPr>
            <a:spLocks noChangeShapeType="1"/>
          </p:cNvSpPr>
          <p:nvPr/>
        </p:nvSpPr>
        <p:spPr bwMode="auto">
          <a:xfrm flipH="1">
            <a:off x="914400" y="4114800"/>
            <a:ext cx="76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363" name="Line 163"/>
          <p:cNvSpPr>
            <a:spLocks noChangeShapeType="1"/>
          </p:cNvSpPr>
          <p:nvPr/>
        </p:nvSpPr>
        <p:spPr bwMode="auto">
          <a:xfrm flipV="1">
            <a:off x="914400" y="1905000"/>
            <a:ext cx="1588" cy="2206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364" name="Text Box 164"/>
          <p:cNvSpPr txBox="1">
            <a:spLocks noChangeArrowheads="1"/>
          </p:cNvSpPr>
          <p:nvPr/>
        </p:nvSpPr>
        <p:spPr bwMode="auto">
          <a:xfrm>
            <a:off x="838200" y="2743200"/>
            <a:ext cx="695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996600"/>
                </a:solidFill>
                <a:latin typeface="宋体" pitchFamily="2" charset="-122"/>
              </a:rPr>
              <a:t>不用</a:t>
            </a:r>
          </a:p>
        </p:txBody>
      </p:sp>
      <p:sp>
        <p:nvSpPr>
          <p:cNvPr id="51365" name="Line 165"/>
          <p:cNvSpPr>
            <a:spLocks noChangeShapeType="1"/>
          </p:cNvSpPr>
          <p:nvPr/>
        </p:nvSpPr>
        <p:spPr bwMode="auto">
          <a:xfrm>
            <a:off x="1143000" y="1905000"/>
            <a:ext cx="1588" cy="912813"/>
          </a:xfrm>
          <a:prstGeom prst="line">
            <a:avLst/>
          </a:prstGeom>
          <a:noFill/>
          <a:ln w="127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grpSp>
        <p:nvGrpSpPr>
          <p:cNvPr id="51366" name="Group 166"/>
          <p:cNvGrpSpPr>
            <a:grpSpLocks/>
          </p:cNvGrpSpPr>
          <p:nvPr/>
        </p:nvGrpSpPr>
        <p:grpSpPr bwMode="auto">
          <a:xfrm>
            <a:off x="1258888" y="3733800"/>
            <a:ext cx="609600" cy="228600"/>
            <a:chOff x="816" y="2208"/>
            <a:chExt cx="384" cy="144"/>
          </a:xfrm>
        </p:grpSpPr>
        <p:sp>
          <p:nvSpPr>
            <p:cNvPr id="51367" name="AutoShape 167"/>
            <p:cNvSpPr>
              <a:spLocks noChangeArrowheads="1"/>
            </p:cNvSpPr>
            <p:nvPr/>
          </p:nvSpPr>
          <p:spPr bwMode="auto">
            <a:xfrm flipV="1">
              <a:off x="816" y="2256"/>
              <a:ext cx="384" cy="9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1368" name="Rectangle 168"/>
            <p:cNvSpPr>
              <a:spLocks noChangeArrowheads="1"/>
            </p:cNvSpPr>
            <p:nvPr/>
          </p:nvSpPr>
          <p:spPr bwMode="auto">
            <a:xfrm>
              <a:off x="864" y="2208"/>
              <a:ext cx="288" cy="48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51369" name="Line 169"/>
          <p:cNvSpPr>
            <a:spLocks noChangeShapeType="1"/>
          </p:cNvSpPr>
          <p:nvPr/>
        </p:nvSpPr>
        <p:spPr bwMode="auto">
          <a:xfrm>
            <a:off x="1447800" y="1905000"/>
            <a:ext cx="1588" cy="18256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370" name="Line 170"/>
          <p:cNvSpPr>
            <a:spLocks noChangeShapeType="1"/>
          </p:cNvSpPr>
          <p:nvPr/>
        </p:nvSpPr>
        <p:spPr bwMode="auto">
          <a:xfrm>
            <a:off x="1676400" y="1905000"/>
            <a:ext cx="1588" cy="1825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371" name="Text Box 171"/>
          <p:cNvSpPr txBox="1">
            <a:spLocks noChangeArrowheads="1"/>
          </p:cNvSpPr>
          <p:nvPr/>
        </p:nvSpPr>
        <p:spPr bwMode="auto">
          <a:xfrm>
            <a:off x="1219200" y="3352800"/>
            <a:ext cx="3127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FF3300"/>
                </a:solidFill>
                <a:latin typeface="宋体" pitchFamily="2" charset="-122"/>
              </a:rPr>
              <a:t>+</a:t>
            </a:r>
          </a:p>
        </p:txBody>
      </p:sp>
      <p:sp>
        <p:nvSpPr>
          <p:cNvPr id="51372" name="Text Box 172"/>
          <p:cNvSpPr txBox="1">
            <a:spLocks noChangeArrowheads="1"/>
          </p:cNvSpPr>
          <p:nvPr/>
        </p:nvSpPr>
        <p:spPr bwMode="auto">
          <a:xfrm>
            <a:off x="1676400" y="3352800"/>
            <a:ext cx="3127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FF3300"/>
                </a:solidFill>
                <a:latin typeface="宋体" pitchFamily="2" charset="-122"/>
              </a:rPr>
              <a:t>-</a:t>
            </a:r>
          </a:p>
        </p:txBody>
      </p:sp>
      <p:sp>
        <p:nvSpPr>
          <p:cNvPr id="51374" name="Line 174"/>
          <p:cNvSpPr>
            <a:spLocks noChangeShapeType="1"/>
          </p:cNvSpPr>
          <p:nvPr/>
        </p:nvSpPr>
        <p:spPr bwMode="auto">
          <a:xfrm>
            <a:off x="1905000" y="1905000"/>
            <a:ext cx="1588" cy="1520825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375" name="Line 175"/>
          <p:cNvSpPr>
            <a:spLocks noChangeShapeType="1"/>
          </p:cNvSpPr>
          <p:nvPr/>
        </p:nvSpPr>
        <p:spPr bwMode="auto">
          <a:xfrm>
            <a:off x="1905000" y="3429000"/>
            <a:ext cx="3810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376" name="Line 176"/>
          <p:cNvSpPr>
            <a:spLocks noChangeShapeType="1"/>
          </p:cNvSpPr>
          <p:nvPr/>
        </p:nvSpPr>
        <p:spPr bwMode="auto">
          <a:xfrm>
            <a:off x="2286000" y="3429000"/>
            <a:ext cx="1588" cy="1217613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377" name="Line 177"/>
          <p:cNvSpPr>
            <a:spLocks noChangeShapeType="1"/>
          </p:cNvSpPr>
          <p:nvPr/>
        </p:nvSpPr>
        <p:spPr bwMode="auto">
          <a:xfrm>
            <a:off x="2133600" y="1905000"/>
            <a:ext cx="1588" cy="12938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78" name="Line 178"/>
          <p:cNvSpPr>
            <a:spLocks noChangeShapeType="1"/>
          </p:cNvSpPr>
          <p:nvPr/>
        </p:nvSpPr>
        <p:spPr bwMode="auto">
          <a:xfrm>
            <a:off x="2133600" y="32004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79" name="Line 179"/>
          <p:cNvSpPr>
            <a:spLocks noChangeShapeType="1"/>
          </p:cNvSpPr>
          <p:nvPr/>
        </p:nvSpPr>
        <p:spPr bwMode="auto">
          <a:xfrm>
            <a:off x="2514600" y="3200400"/>
            <a:ext cx="1588" cy="14462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80" name="Line 180"/>
          <p:cNvSpPr>
            <a:spLocks noChangeShapeType="1"/>
          </p:cNvSpPr>
          <p:nvPr/>
        </p:nvSpPr>
        <p:spPr bwMode="auto">
          <a:xfrm flipV="1">
            <a:off x="2971800" y="3048000"/>
            <a:ext cx="1588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 type="triangle" w="med" len="med"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81" name="Line 181"/>
          <p:cNvSpPr>
            <a:spLocks noChangeShapeType="1"/>
          </p:cNvSpPr>
          <p:nvPr/>
        </p:nvSpPr>
        <p:spPr bwMode="auto">
          <a:xfrm flipH="1">
            <a:off x="2362200" y="3048000"/>
            <a:ext cx="609600" cy="0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82" name="Line 182"/>
          <p:cNvSpPr>
            <a:spLocks noChangeShapeType="1"/>
          </p:cNvSpPr>
          <p:nvPr/>
        </p:nvSpPr>
        <p:spPr bwMode="auto">
          <a:xfrm flipV="1">
            <a:off x="2362200" y="1828800"/>
            <a:ext cx="1588" cy="1217613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83" name="Line 183"/>
          <p:cNvSpPr>
            <a:spLocks noChangeShapeType="1"/>
          </p:cNvSpPr>
          <p:nvPr/>
        </p:nvSpPr>
        <p:spPr bwMode="auto">
          <a:xfrm>
            <a:off x="2590800" y="1905000"/>
            <a:ext cx="1588" cy="912813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84" name="Line 184"/>
          <p:cNvSpPr>
            <a:spLocks noChangeShapeType="1"/>
          </p:cNvSpPr>
          <p:nvPr/>
        </p:nvSpPr>
        <p:spPr bwMode="auto">
          <a:xfrm>
            <a:off x="2590800" y="2819400"/>
            <a:ext cx="685800" cy="0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85" name="Line 185"/>
          <p:cNvSpPr>
            <a:spLocks noChangeShapeType="1"/>
          </p:cNvSpPr>
          <p:nvPr/>
        </p:nvSpPr>
        <p:spPr bwMode="auto">
          <a:xfrm>
            <a:off x="3276600" y="2819400"/>
            <a:ext cx="1588" cy="1825625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86" name="Rectangle 186"/>
          <p:cNvSpPr>
            <a:spLocks noChangeArrowheads="1"/>
          </p:cNvSpPr>
          <p:nvPr/>
        </p:nvSpPr>
        <p:spPr bwMode="auto">
          <a:xfrm>
            <a:off x="6300788" y="1628775"/>
            <a:ext cx="431800" cy="960438"/>
          </a:xfrm>
          <a:prstGeom prst="rect">
            <a:avLst/>
          </a:prstGeom>
          <a:noFill/>
          <a:ln w="28575">
            <a:solidFill>
              <a:srgbClr val="FF3300"/>
            </a:solidFill>
            <a:prstDash val="lgDash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1387" name="Line 187"/>
          <p:cNvSpPr>
            <a:spLocks noChangeShapeType="1"/>
          </p:cNvSpPr>
          <p:nvPr/>
        </p:nvSpPr>
        <p:spPr bwMode="auto">
          <a:xfrm>
            <a:off x="7772400" y="1828800"/>
            <a:ext cx="1588" cy="912813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88" name="Line 188"/>
          <p:cNvSpPr>
            <a:spLocks noChangeShapeType="1"/>
          </p:cNvSpPr>
          <p:nvPr/>
        </p:nvSpPr>
        <p:spPr bwMode="auto">
          <a:xfrm>
            <a:off x="7667625" y="2743200"/>
            <a:ext cx="2286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89" name="Line 189"/>
          <p:cNvSpPr>
            <a:spLocks noChangeShapeType="1"/>
          </p:cNvSpPr>
          <p:nvPr/>
        </p:nvSpPr>
        <p:spPr bwMode="auto">
          <a:xfrm>
            <a:off x="7740650" y="2819400"/>
            <a:ext cx="762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90" name="Line 190"/>
          <p:cNvSpPr>
            <a:spLocks noChangeShapeType="1"/>
          </p:cNvSpPr>
          <p:nvPr/>
        </p:nvSpPr>
        <p:spPr bwMode="auto">
          <a:xfrm flipV="1">
            <a:off x="7524750" y="1844675"/>
            <a:ext cx="1588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91" name="Line 191"/>
          <p:cNvSpPr>
            <a:spLocks noChangeShapeType="1"/>
          </p:cNvSpPr>
          <p:nvPr/>
        </p:nvSpPr>
        <p:spPr bwMode="auto">
          <a:xfrm flipV="1">
            <a:off x="7315200" y="1844675"/>
            <a:ext cx="1588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92" name="Line 192"/>
          <p:cNvSpPr>
            <a:spLocks noChangeShapeType="1"/>
          </p:cNvSpPr>
          <p:nvPr/>
        </p:nvSpPr>
        <p:spPr bwMode="auto">
          <a:xfrm>
            <a:off x="6858000" y="1905000"/>
            <a:ext cx="1588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93" name="Line 193"/>
          <p:cNvSpPr>
            <a:spLocks noChangeShapeType="1"/>
          </p:cNvSpPr>
          <p:nvPr/>
        </p:nvSpPr>
        <p:spPr bwMode="auto">
          <a:xfrm>
            <a:off x="7086600" y="1905000"/>
            <a:ext cx="1588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394" name="Text Box 194"/>
          <p:cNvSpPr txBox="1">
            <a:spLocks noChangeArrowheads="1"/>
          </p:cNvSpPr>
          <p:nvPr/>
        </p:nvSpPr>
        <p:spPr bwMode="auto">
          <a:xfrm>
            <a:off x="7162800" y="3505200"/>
            <a:ext cx="695325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996600"/>
                </a:solidFill>
                <a:latin typeface="宋体" pitchFamily="2" charset="-122"/>
              </a:rPr>
              <a:t>电话</a:t>
            </a:r>
          </a:p>
          <a:p>
            <a:r>
              <a:rPr lang="zh-CN" altLang="en-US" sz="2000" b="1">
                <a:solidFill>
                  <a:srgbClr val="996600"/>
                </a:solidFill>
                <a:latin typeface="宋体" pitchFamily="2" charset="-122"/>
              </a:rPr>
              <a:t>线入</a:t>
            </a:r>
          </a:p>
        </p:txBody>
      </p:sp>
      <p:pic>
        <p:nvPicPr>
          <p:cNvPr id="51395" name="Picture 195" descr="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629400" y="3505200"/>
            <a:ext cx="642938" cy="558800"/>
          </a:xfrm>
          <a:prstGeom prst="rect">
            <a:avLst/>
          </a:prstGeom>
          <a:noFill/>
        </p:spPr>
      </p:pic>
      <p:sp>
        <p:nvSpPr>
          <p:cNvPr id="51396" name="Rectangle 196"/>
          <p:cNvSpPr>
            <a:spLocks noChangeArrowheads="1"/>
          </p:cNvSpPr>
          <p:nvPr/>
        </p:nvSpPr>
        <p:spPr bwMode="auto">
          <a:xfrm>
            <a:off x="323850" y="749300"/>
            <a:ext cx="8369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霍尼韦尔报警控制主机</a:t>
            </a:r>
            <a:r>
              <a:rPr lang="en-US" altLang="zh-CN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总线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接线方式</a:t>
            </a:r>
          </a:p>
        </p:txBody>
      </p:sp>
      <p:sp>
        <p:nvSpPr>
          <p:cNvPr id="51397" name="Line 197"/>
          <p:cNvSpPr>
            <a:spLocks noChangeShapeType="1"/>
          </p:cNvSpPr>
          <p:nvPr/>
        </p:nvSpPr>
        <p:spPr bwMode="auto">
          <a:xfrm>
            <a:off x="6443663" y="1844675"/>
            <a:ext cx="1587" cy="4392613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398" name="Line 198"/>
          <p:cNvSpPr>
            <a:spLocks noChangeShapeType="1"/>
          </p:cNvSpPr>
          <p:nvPr/>
        </p:nvSpPr>
        <p:spPr bwMode="auto">
          <a:xfrm>
            <a:off x="6588125" y="1844675"/>
            <a:ext cx="0" cy="4537075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399" name="Rectangle 199"/>
          <p:cNvSpPr>
            <a:spLocks noChangeArrowheads="1"/>
          </p:cNvSpPr>
          <p:nvPr/>
        </p:nvSpPr>
        <p:spPr bwMode="auto">
          <a:xfrm>
            <a:off x="7235825" y="4581525"/>
            <a:ext cx="215900" cy="71438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400" name="Line 200"/>
          <p:cNvSpPr>
            <a:spLocks noChangeShapeType="1"/>
          </p:cNvSpPr>
          <p:nvPr/>
        </p:nvSpPr>
        <p:spPr bwMode="auto">
          <a:xfrm>
            <a:off x="6443663" y="5013325"/>
            <a:ext cx="8128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01" name="Line 201"/>
          <p:cNvSpPr>
            <a:spLocks noChangeShapeType="1"/>
          </p:cNvSpPr>
          <p:nvPr/>
        </p:nvSpPr>
        <p:spPr bwMode="auto">
          <a:xfrm>
            <a:off x="6423025" y="4652963"/>
            <a:ext cx="8128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02" name="Line 202"/>
          <p:cNvSpPr>
            <a:spLocks noChangeShapeType="1"/>
          </p:cNvSpPr>
          <p:nvPr/>
        </p:nvSpPr>
        <p:spPr bwMode="auto">
          <a:xfrm>
            <a:off x="6567488" y="4941888"/>
            <a:ext cx="6683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03" name="Line 203"/>
          <p:cNvSpPr>
            <a:spLocks noChangeShapeType="1"/>
          </p:cNvSpPr>
          <p:nvPr/>
        </p:nvSpPr>
        <p:spPr bwMode="auto">
          <a:xfrm>
            <a:off x="6567488" y="4581525"/>
            <a:ext cx="6683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04" name="Line 204"/>
          <p:cNvSpPr>
            <a:spLocks noChangeShapeType="1"/>
          </p:cNvSpPr>
          <p:nvPr/>
        </p:nvSpPr>
        <p:spPr bwMode="auto">
          <a:xfrm>
            <a:off x="7451725" y="4581525"/>
            <a:ext cx="5762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05" name="Line 205"/>
          <p:cNvSpPr>
            <a:spLocks noChangeShapeType="1"/>
          </p:cNvSpPr>
          <p:nvPr/>
        </p:nvSpPr>
        <p:spPr bwMode="auto">
          <a:xfrm flipH="1">
            <a:off x="7418388" y="4652963"/>
            <a:ext cx="609600" cy="0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1406" name="Text Box 206"/>
          <p:cNvSpPr txBox="1">
            <a:spLocks noChangeArrowheads="1"/>
          </p:cNvSpPr>
          <p:nvPr/>
        </p:nvSpPr>
        <p:spPr bwMode="auto">
          <a:xfrm>
            <a:off x="8151813" y="4479925"/>
            <a:ext cx="7413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1200"/>
              <a:t>4293SN</a:t>
            </a:r>
          </a:p>
        </p:txBody>
      </p:sp>
      <p:sp>
        <p:nvSpPr>
          <p:cNvPr id="51407" name="Rectangle 207"/>
          <p:cNvSpPr>
            <a:spLocks noChangeArrowheads="1"/>
          </p:cNvSpPr>
          <p:nvPr/>
        </p:nvSpPr>
        <p:spPr bwMode="auto">
          <a:xfrm>
            <a:off x="7235825" y="4941888"/>
            <a:ext cx="288925" cy="7143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408" name="Line 208"/>
          <p:cNvSpPr>
            <a:spLocks noChangeShapeType="1"/>
          </p:cNvSpPr>
          <p:nvPr/>
        </p:nvSpPr>
        <p:spPr bwMode="auto">
          <a:xfrm flipH="1">
            <a:off x="7524750" y="4868863"/>
            <a:ext cx="647700" cy="144462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09" name="Line 209"/>
          <p:cNvSpPr>
            <a:spLocks noChangeShapeType="1"/>
          </p:cNvSpPr>
          <p:nvPr/>
        </p:nvSpPr>
        <p:spPr bwMode="auto">
          <a:xfrm flipV="1">
            <a:off x="7524750" y="4797425"/>
            <a:ext cx="576263" cy="2159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10" name="Line 210"/>
          <p:cNvSpPr>
            <a:spLocks noChangeShapeType="1"/>
          </p:cNvSpPr>
          <p:nvPr/>
        </p:nvSpPr>
        <p:spPr bwMode="auto">
          <a:xfrm>
            <a:off x="7524750" y="5013325"/>
            <a:ext cx="647700" cy="71438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11" name="Line 211"/>
          <p:cNvSpPr>
            <a:spLocks noChangeShapeType="1"/>
          </p:cNvSpPr>
          <p:nvPr/>
        </p:nvSpPr>
        <p:spPr bwMode="auto">
          <a:xfrm>
            <a:off x="7558088" y="5013325"/>
            <a:ext cx="542925" cy="2159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12" name="Text Box 212"/>
          <p:cNvSpPr txBox="1">
            <a:spLocks noChangeArrowheads="1"/>
          </p:cNvSpPr>
          <p:nvPr/>
        </p:nvSpPr>
        <p:spPr bwMode="auto">
          <a:xfrm>
            <a:off x="8172450" y="4913313"/>
            <a:ext cx="9715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1200"/>
              <a:t>4193SN</a:t>
            </a:r>
          </a:p>
        </p:txBody>
      </p:sp>
      <p:sp>
        <p:nvSpPr>
          <p:cNvPr id="51413" name="Rectangle 213"/>
          <p:cNvSpPr>
            <a:spLocks noChangeArrowheads="1"/>
          </p:cNvSpPr>
          <p:nvPr/>
        </p:nvSpPr>
        <p:spPr bwMode="auto">
          <a:xfrm>
            <a:off x="7235825" y="5589588"/>
            <a:ext cx="288925" cy="2159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414" name="Line 214"/>
          <p:cNvSpPr>
            <a:spLocks noChangeShapeType="1"/>
          </p:cNvSpPr>
          <p:nvPr/>
        </p:nvSpPr>
        <p:spPr bwMode="auto">
          <a:xfrm>
            <a:off x="6443663" y="5734050"/>
            <a:ext cx="81280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15" name="Line 215"/>
          <p:cNvSpPr>
            <a:spLocks noChangeShapeType="1"/>
          </p:cNvSpPr>
          <p:nvPr/>
        </p:nvSpPr>
        <p:spPr bwMode="auto">
          <a:xfrm>
            <a:off x="6588125" y="5662613"/>
            <a:ext cx="6683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16" name="Line 216"/>
          <p:cNvSpPr>
            <a:spLocks noChangeShapeType="1"/>
          </p:cNvSpPr>
          <p:nvPr/>
        </p:nvSpPr>
        <p:spPr bwMode="auto">
          <a:xfrm flipH="1">
            <a:off x="7524750" y="5445125"/>
            <a:ext cx="647700" cy="144463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17" name="Line 217"/>
          <p:cNvSpPr>
            <a:spLocks noChangeShapeType="1"/>
          </p:cNvSpPr>
          <p:nvPr/>
        </p:nvSpPr>
        <p:spPr bwMode="auto">
          <a:xfrm flipV="1">
            <a:off x="7524750" y="5516563"/>
            <a:ext cx="647700" cy="73025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18" name="Line 218"/>
          <p:cNvSpPr>
            <a:spLocks noChangeShapeType="1"/>
          </p:cNvSpPr>
          <p:nvPr/>
        </p:nvSpPr>
        <p:spPr bwMode="auto">
          <a:xfrm flipH="1">
            <a:off x="7524750" y="5516563"/>
            <a:ext cx="647700" cy="144462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19" name="Line 219"/>
          <p:cNvSpPr>
            <a:spLocks noChangeShapeType="1"/>
          </p:cNvSpPr>
          <p:nvPr/>
        </p:nvSpPr>
        <p:spPr bwMode="auto">
          <a:xfrm flipV="1">
            <a:off x="7524750" y="5589588"/>
            <a:ext cx="576263" cy="71437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20" name="Line 220"/>
          <p:cNvSpPr>
            <a:spLocks noChangeShapeType="1"/>
          </p:cNvSpPr>
          <p:nvPr/>
        </p:nvSpPr>
        <p:spPr bwMode="auto">
          <a:xfrm flipH="1">
            <a:off x="7524750" y="5589588"/>
            <a:ext cx="647700" cy="144462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21" name="Line 221"/>
          <p:cNvSpPr>
            <a:spLocks noChangeShapeType="1"/>
          </p:cNvSpPr>
          <p:nvPr/>
        </p:nvSpPr>
        <p:spPr bwMode="auto">
          <a:xfrm flipV="1">
            <a:off x="7524750" y="5661025"/>
            <a:ext cx="647700" cy="73025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22" name="Line 222"/>
          <p:cNvSpPr>
            <a:spLocks noChangeShapeType="1"/>
          </p:cNvSpPr>
          <p:nvPr/>
        </p:nvSpPr>
        <p:spPr bwMode="auto">
          <a:xfrm flipH="1">
            <a:off x="7524750" y="5661025"/>
            <a:ext cx="647700" cy="144463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23" name="Line 223"/>
          <p:cNvSpPr>
            <a:spLocks noChangeShapeType="1"/>
          </p:cNvSpPr>
          <p:nvPr/>
        </p:nvSpPr>
        <p:spPr bwMode="auto">
          <a:xfrm flipV="1">
            <a:off x="7524750" y="5734050"/>
            <a:ext cx="647700" cy="71438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24" name="Text Box 224"/>
          <p:cNvSpPr txBox="1">
            <a:spLocks noChangeArrowheads="1"/>
          </p:cNvSpPr>
          <p:nvPr/>
        </p:nvSpPr>
        <p:spPr bwMode="auto">
          <a:xfrm>
            <a:off x="8172450" y="5561013"/>
            <a:ext cx="7921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1200"/>
              <a:t>4208SN</a:t>
            </a:r>
          </a:p>
        </p:txBody>
      </p:sp>
      <p:sp>
        <p:nvSpPr>
          <p:cNvPr id="51425" name="Rectangle 225"/>
          <p:cNvSpPr>
            <a:spLocks noChangeArrowheads="1"/>
          </p:cNvSpPr>
          <p:nvPr/>
        </p:nvSpPr>
        <p:spPr bwMode="auto">
          <a:xfrm>
            <a:off x="5940425" y="6165850"/>
            <a:ext cx="288925" cy="287338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426" name="Line 226"/>
          <p:cNvSpPr>
            <a:spLocks noChangeShapeType="1"/>
          </p:cNvSpPr>
          <p:nvPr/>
        </p:nvSpPr>
        <p:spPr bwMode="auto">
          <a:xfrm>
            <a:off x="6207125" y="6237288"/>
            <a:ext cx="236538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27" name="Line 227"/>
          <p:cNvSpPr>
            <a:spLocks noChangeShapeType="1"/>
          </p:cNvSpPr>
          <p:nvPr/>
        </p:nvSpPr>
        <p:spPr bwMode="auto">
          <a:xfrm flipV="1">
            <a:off x="6229350" y="6380163"/>
            <a:ext cx="358775" cy="15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28" name="Line 228"/>
          <p:cNvSpPr>
            <a:spLocks noChangeShapeType="1"/>
          </p:cNvSpPr>
          <p:nvPr/>
        </p:nvSpPr>
        <p:spPr bwMode="auto">
          <a:xfrm>
            <a:off x="4067175" y="6237288"/>
            <a:ext cx="1873250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29" name="Line 229"/>
          <p:cNvSpPr>
            <a:spLocks noChangeShapeType="1"/>
          </p:cNvSpPr>
          <p:nvPr/>
        </p:nvSpPr>
        <p:spPr bwMode="auto">
          <a:xfrm>
            <a:off x="3903663" y="6380163"/>
            <a:ext cx="2036762" cy="15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30" name="Text Box 230"/>
          <p:cNvSpPr txBox="1">
            <a:spLocks noChangeArrowheads="1"/>
          </p:cNvSpPr>
          <p:nvPr/>
        </p:nvSpPr>
        <p:spPr bwMode="auto">
          <a:xfrm>
            <a:off x="5848350" y="6497638"/>
            <a:ext cx="6683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1200"/>
              <a:t>4297</a:t>
            </a:r>
          </a:p>
        </p:txBody>
      </p:sp>
      <p:sp>
        <p:nvSpPr>
          <p:cNvPr id="51431" name="Rectangle 231"/>
          <p:cNvSpPr>
            <a:spLocks noChangeArrowheads="1"/>
          </p:cNvSpPr>
          <p:nvPr/>
        </p:nvSpPr>
        <p:spPr bwMode="auto">
          <a:xfrm>
            <a:off x="5722938" y="5516563"/>
            <a:ext cx="73025" cy="21748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432" name="Line 232"/>
          <p:cNvSpPr>
            <a:spLocks noChangeShapeType="1"/>
          </p:cNvSpPr>
          <p:nvPr/>
        </p:nvSpPr>
        <p:spPr bwMode="auto">
          <a:xfrm>
            <a:off x="5702300" y="5734050"/>
            <a:ext cx="0" cy="503238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33" name="Line 233"/>
          <p:cNvSpPr>
            <a:spLocks noChangeShapeType="1"/>
          </p:cNvSpPr>
          <p:nvPr/>
        </p:nvSpPr>
        <p:spPr bwMode="auto">
          <a:xfrm>
            <a:off x="5775325" y="5734050"/>
            <a:ext cx="0" cy="647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34" name="Line 234"/>
          <p:cNvSpPr>
            <a:spLocks noChangeShapeType="1"/>
          </p:cNvSpPr>
          <p:nvPr/>
        </p:nvSpPr>
        <p:spPr bwMode="auto">
          <a:xfrm flipV="1">
            <a:off x="5775325" y="5013325"/>
            <a:ext cx="0" cy="5032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35" name="Line 235"/>
          <p:cNvSpPr>
            <a:spLocks noChangeShapeType="1"/>
          </p:cNvSpPr>
          <p:nvPr/>
        </p:nvSpPr>
        <p:spPr bwMode="auto">
          <a:xfrm flipH="1">
            <a:off x="5724525" y="5013325"/>
            <a:ext cx="0" cy="503238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36" name="Rectangle 236"/>
          <p:cNvSpPr>
            <a:spLocks noChangeArrowheads="1"/>
          </p:cNvSpPr>
          <p:nvPr/>
        </p:nvSpPr>
        <p:spPr bwMode="auto">
          <a:xfrm>
            <a:off x="5364163" y="5445125"/>
            <a:ext cx="93662" cy="28892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437" name="Line 237"/>
          <p:cNvSpPr>
            <a:spLocks noChangeShapeType="1"/>
          </p:cNvSpPr>
          <p:nvPr/>
        </p:nvSpPr>
        <p:spPr bwMode="auto">
          <a:xfrm>
            <a:off x="5364163" y="5734050"/>
            <a:ext cx="0" cy="503238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38" name="Line 238"/>
          <p:cNvSpPr>
            <a:spLocks noChangeShapeType="1"/>
          </p:cNvSpPr>
          <p:nvPr/>
        </p:nvSpPr>
        <p:spPr bwMode="auto">
          <a:xfrm>
            <a:off x="5437188" y="5734050"/>
            <a:ext cx="0" cy="647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39" name="Line 239"/>
          <p:cNvSpPr>
            <a:spLocks noChangeShapeType="1"/>
          </p:cNvSpPr>
          <p:nvPr/>
        </p:nvSpPr>
        <p:spPr bwMode="auto">
          <a:xfrm flipV="1">
            <a:off x="5437188" y="4941888"/>
            <a:ext cx="142875" cy="50323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40" name="Line 240"/>
          <p:cNvSpPr>
            <a:spLocks noChangeShapeType="1"/>
          </p:cNvSpPr>
          <p:nvPr/>
        </p:nvSpPr>
        <p:spPr bwMode="auto">
          <a:xfrm flipH="1">
            <a:off x="5435600" y="4941888"/>
            <a:ext cx="73025" cy="503237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41" name="Line 241"/>
          <p:cNvSpPr>
            <a:spLocks noChangeShapeType="1"/>
          </p:cNvSpPr>
          <p:nvPr/>
        </p:nvSpPr>
        <p:spPr bwMode="auto">
          <a:xfrm>
            <a:off x="5364163" y="5013325"/>
            <a:ext cx="71437" cy="431800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42" name="Line 242"/>
          <p:cNvSpPr>
            <a:spLocks noChangeShapeType="1"/>
          </p:cNvSpPr>
          <p:nvPr/>
        </p:nvSpPr>
        <p:spPr bwMode="auto">
          <a:xfrm>
            <a:off x="5292725" y="5086350"/>
            <a:ext cx="71438" cy="358775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43" name="Rectangle 243"/>
          <p:cNvSpPr>
            <a:spLocks noChangeArrowheads="1"/>
          </p:cNvSpPr>
          <p:nvPr/>
        </p:nvSpPr>
        <p:spPr bwMode="auto">
          <a:xfrm>
            <a:off x="4716463" y="5445125"/>
            <a:ext cx="236537" cy="2889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1444" name="Line 244"/>
          <p:cNvSpPr>
            <a:spLocks noChangeShapeType="1"/>
          </p:cNvSpPr>
          <p:nvPr/>
        </p:nvSpPr>
        <p:spPr bwMode="auto">
          <a:xfrm>
            <a:off x="4787900" y="5734050"/>
            <a:ext cx="0" cy="503238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45" name="Line 245"/>
          <p:cNvSpPr>
            <a:spLocks noChangeShapeType="1"/>
          </p:cNvSpPr>
          <p:nvPr/>
        </p:nvSpPr>
        <p:spPr bwMode="auto">
          <a:xfrm>
            <a:off x="4860925" y="5734050"/>
            <a:ext cx="0" cy="647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46" name="Line 246"/>
          <p:cNvSpPr>
            <a:spLocks noChangeShapeType="1"/>
          </p:cNvSpPr>
          <p:nvPr/>
        </p:nvSpPr>
        <p:spPr bwMode="auto">
          <a:xfrm flipH="1" flipV="1">
            <a:off x="4859338" y="4941888"/>
            <a:ext cx="73025" cy="503237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47" name="Line 247"/>
          <p:cNvSpPr>
            <a:spLocks noChangeShapeType="1"/>
          </p:cNvSpPr>
          <p:nvPr/>
        </p:nvSpPr>
        <p:spPr bwMode="auto">
          <a:xfrm flipH="1">
            <a:off x="4932363" y="4941888"/>
            <a:ext cx="0" cy="503237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48" name="Line 248"/>
          <p:cNvSpPr>
            <a:spLocks noChangeShapeType="1"/>
          </p:cNvSpPr>
          <p:nvPr/>
        </p:nvSpPr>
        <p:spPr bwMode="auto">
          <a:xfrm flipH="1" flipV="1">
            <a:off x="4787900" y="4941888"/>
            <a:ext cx="73025" cy="503237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49" name="Line 249"/>
          <p:cNvSpPr>
            <a:spLocks noChangeShapeType="1"/>
          </p:cNvSpPr>
          <p:nvPr/>
        </p:nvSpPr>
        <p:spPr bwMode="auto">
          <a:xfrm flipH="1">
            <a:off x="4860925" y="4941888"/>
            <a:ext cx="0" cy="503237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50" name="Line 250"/>
          <p:cNvSpPr>
            <a:spLocks noChangeShapeType="1"/>
          </p:cNvSpPr>
          <p:nvPr/>
        </p:nvSpPr>
        <p:spPr bwMode="auto">
          <a:xfrm flipH="1" flipV="1">
            <a:off x="4716463" y="4941888"/>
            <a:ext cx="73025" cy="503237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51" name="Line 251"/>
          <p:cNvSpPr>
            <a:spLocks noChangeShapeType="1"/>
          </p:cNvSpPr>
          <p:nvPr/>
        </p:nvSpPr>
        <p:spPr bwMode="auto">
          <a:xfrm flipH="1">
            <a:off x="4789488" y="4941888"/>
            <a:ext cx="0" cy="503237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52" name="Line 252"/>
          <p:cNvSpPr>
            <a:spLocks noChangeShapeType="1"/>
          </p:cNvSpPr>
          <p:nvPr/>
        </p:nvSpPr>
        <p:spPr bwMode="auto">
          <a:xfrm flipH="1" flipV="1">
            <a:off x="4643438" y="4941888"/>
            <a:ext cx="73025" cy="503237"/>
          </a:xfrm>
          <a:prstGeom prst="lin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53" name="Line 253"/>
          <p:cNvSpPr>
            <a:spLocks noChangeShapeType="1"/>
          </p:cNvSpPr>
          <p:nvPr/>
        </p:nvSpPr>
        <p:spPr bwMode="auto">
          <a:xfrm flipH="1">
            <a:off x="4716463" y="4941888"/>
            <a:ext cx="0" cy="503237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1454" name="Text Box 254"/>
          <p:cNvSpPr txBox="1">
            <a:spLocks noChangeArrowheads="1"/>
          </p:cNvSpPr>
          <p:nvPr/>
        </p:nvSpPr>
        <p:spPr bwMode="auto">
          <a:xfrm>
            <a:off x="4637088" y="4157663"/>
            <a:ext cx="366712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en-US" altLang="zh-CN" sz="1200"/>
              <a:t>4208SN</a:t>
            </a:r>
          </a:p>
        </p:txBody>
      </p:sp>
      <p:sp>
        <p:nvSpPr>
          <p:cNvPr id="51455" name="Text Box 255"/>
          <p:cNvSpPr txBox="1">
            <a:spLocks noChangeArrowheads="1"/>
          </p:cNvSpPr>
          <p:nvPr/>
        </p:nvSpPr>
        <p:spPr bwMode="auto">
          <a:xfrm>
            <a:off x="5219700" y="4157663"/>
            <a:ext cx="36671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en-US" altLang="zh-CN" sz="1200"/>
              <a:t>4193SN</a:t>
            </a:r>
          </a:p>
        </p:txBody>
      </p:sp>
      <p:sp>
        <p:nvSpPr>
          <p:cNvPr id="51456" name="Text Box 256"/>
          <p:cNvSpPr txBox="1">
            <a:spLocks noChangeArrowheads="1"/>
          </p:cNvSpPr>
          <p:nvPr/>
        </p:nvSpPr>
        <p:spPr bwMode="auto">
          <a:xfrm>
            <a:off x="5573713" y="4149725"/>
            <a:ext cx="366712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en-US" altLang="zh-CN" sz="1200"/>
              <a:t>4293SN</a:t>
            </a:r>
          </a:p>
        </p:txBody>
      </p:sp>
      <p:sp>
        <p:nvSpPr>
          <p:cNvPr id="51457" name="AutoShape 257"/>
          <p:cNvSpPr>
            <a:spLocks noChangeArrowheads="1"/>
          </p:cNvSpPr>
          <p:nvPr/>
        </p:nvSpPr>
        <p:spPr bwMode="auto">
          <a:xfrm>
            <a:off x="7307957" y="6021388"/>
            <a:ext cx="1584523" cy="609600"/>
          </a:xfrm>
          <a:prstGeom prst="wedgeRoundRectCallout">
            <a:avLst>
              <a:gd name="adj1" fmla="val -100907"/>
              <a:gd name="adj2" fmla="val -45313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1200" dirty="0" smtClean="0"/>
              <a:t>3.6km</a:t>
            </a:r>
            <a:r>
              <a:rPr lang="zh-CN" altLang="en-US" sz="1200" dirty="0" smtClean="0"/>
              <a:t>包</a:t>
            </a:r>
            <a:r>
              <a:rPr lang="zh-CN" altLang="en-US" sz="1200" dirty="0"/>
              <a:t>括</a:t>
            </a:r>
            <a:r>
              <a:rPr lang="zh-CN" altLang="en-US" sz="1200" dirty="0" smtClean="0"/>
              <a:t>分支</a:t>
            </a:r>
            <a:endParaRPr lang="en-US" altLang="zh-CN" sz="1200" dirty="0" smtClean="0"/>
          </a:p>
          <a:p>
            <a:pPr algn="ctr"/>
            <a:r>
              <a:rPr lang="zh-CN" altLang="en-US" sz="1200" dirty="0" smtClean="0"/>
              <a:t>* 线材：</a:t>
            </a:r>
            <a:r>
              <a:rPr lang="en-US" altLang="zh-CN" sz="1200" dirty="0" smtClean="0"/>
              <a:t>RVVS2</a:t>
            </a:r>
            <a:r>
              <a:rPr lang="zh-CN" altLang="en-US" sz="1200" dirty="0" smtClean="0"/>
              <a:t>*</a:t>
            </a:r>
            <a:r>
              <a:rPr lang="en-US" altLang="zh-CN" sz="1200" dirty="0" smtClean="0"/>
              <a:t>1.3</a:t>
            </a:r>
            <a:endParaRPr lang="zh-CN" altLang="en-US" sz="1200" dirty="0" smtClean="0"/>
          </a:p>
          <a:p>
            <a:pPr algn="ctr"/>
            <a:endParaRPr lang="zh-CN" altLang="en-US" sz="1200" dirty="0"/>
          </a:p>
        </p:txBody>
      </p:sp>
      <p:sp>
        <p:nvSpPr>
          <p:cNvPr id="51458" name="AutoShape 258"/>
          <p:cNvSpPr>
            <a:spLocks noChangeArrowheads="1"/>
          </p:cNvSpPr>
          <p:nvPr/>
        </p:nvSpPr>
        <p:spPr bwMode="auto">
          <a:xfrm>
            <a:off x="3851275" y="2781300"/>
            <a:ext cx="1512888" cy="1079500"/>
          </a:xfrm>
          <a:prstGeom prst="wedgeRoundRectCallout">
            <a:avLst>
              <a:gd name="adj1" fmla="val -120093"/>
              <a:gd name="adj2" fmla="val 48676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zh-CN" altLang="en-US" sz="1200" b="1" dirty="0"/>
              <a:t>所有键盘距离之</a:t>
            </a:r>
          </a:p>
          <a:p>
            <a:r>
              <a:rPr lang="zh-CN" altLang="en-US" sz="1200" b="1" dirty="0"/>
              <a:t>和不</a:t>
            </a:r>
            <a:r>
              <a:rPr lang="zh-CN" altLang="en-US" sz="1200" b="1" dirty="0" smtClean="0"/>
              <a:t>超过</a:t>
            </a:r>
            <a:r>
              <a:rPr lang="en-US" altLang="zh-CN" sz="1200" b="1" dirty="0" smtClean="0"/>
              <a:t>500</a:t>
            </a:r>
            <a:r>
              <a:rPr lang="zh-CN" altLang="en-US" sz="1200" b="1" dirty="0"/>
              <a:t>米。</a:t>
            </a:r>
          </a:p>
          <a:p>
            <a:r>
              <a:rPr lang="zh-CN" altLang="en-US" sz="1200" b="1" dirty="0"/>
              <a:t>其他如继电器模</a:t>
            </a:r>
          </a:p>
          <a:p>
            <a:r>
              <a:rPr lang="zh-CN" altLang="en-US" sz="1200" b="1" dirty="0"/>
              <a:t>块、无线设备等</a:t>
            </a:r>
          </a:p>
          <a:p>
            <a:r>
              <a:rPr lang="zh-CN" altLang="en-US" sz="1200" b="1" dirty="0"/>
              <a:t>连接方法一样</a:t>
            </a:r>
          </a:p>
        </p:txBody>
      </p:sp>
      <p:sp>
        <p:nvSpPr>
          <p:cNvPr id="51459" name="AutoShape 259"/>
          <p:cNvSpPr>
            <a:spLocks noChangeArrowheads="1"/>
          </p:cNvSpPr>
          <p:nvPr/>
        </p:nvSpPr>
        <p:spPr bwMode="auto">
          <a:xfrm>
            <a:off x="971600" y="5949950"/>
            <a:ext cx="1635075" cy="609600"/>
          </a:xfrm>
          <a:prstGeom prst="wedgeRoundRectCallout">
            <a:avLst>
              <a:gd name="adj1" fmla="val 210080"/>
              <a:gd name="adj2" fmla="val 8334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1200" dirty="0" smtClean="0"/>
              <a:t>3.6km</a:t>
            </a:r>
            <a:r>
              <a:rPr lang="zh-CN" altLang="en-US" sz="1200" dirty="0" smtClean="0"/>
              <a:t>包</a:t>
            </a:r>
            <a:r>
              <a:rPr lang="zh-CN" altLang="en-US" sz="1200" dirty="0"/>
              <a:t>括</a:t>
            </a:r>
            <a:r>
              <a:rPr lang="zh-CN" altLang="en-US" sz="1200" dirty="0" smtClean="0"/>
              <a:t>分支</a:t>
            </a:r>
            <a:endParaRPr lang="en-US" altLang="zh-CN" sz="1200" dirty="0" smtClean="0"/>
          </a:p>
          <a:p>
            <a:pPr algn="ctr"/>
            <a:r>
              <a:rPr lang="zh-CN" altLang="en-US" sz="1200" dirty="0" smtClean="0"/>
              <a:t>* 线材：</a:t>
            </a:r>
            <a:r>
              <a:rPr lang="en-US" altLang="zh-CN" sz="1200" dirty="0" smtClean="0"/>
              <a:t>RVVS2</a:t>
            </a:r>
            <a:r>
              <a:rPr lang="zh-CN" altLang="en-US" sz="1200" dirty="0" smtClean="0"/>
              <a:t>*</a:t>
            </a:r>
            <a:r>
              <a:rPr lang="en-US" altLang="zh-CN" sz="1200" dirty="0" smtClean="0"/>
              <a:t>1.3</a:t>
            </a:r>
            <a:endParaRPr lang="zh-CN" altLang="en-US" sz="12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1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13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3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1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1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1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500"/>
                            </p:stCondLst>
                            <p:childTnLst>
                              <p:par>
                                <p:cTn id="56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1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1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500"/>
                            </p:stCondLst>
                            <p:childTnLst>
                              <p:par>
                                <p:cTn id="6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51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51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850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1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1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000"/>
                            </p:stCondLst>
                            <p:childTnLst>
                              <p:par>
                                <p:cTn id="7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1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1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9500"/>
                            </p:stCondLst>
                            <p:childTnLst>
                              <p:par>
                                <p:cTn id="8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1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1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1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1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1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1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1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1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500"/>
                            </p:stCondLst>
                            <p:childTnLst>
                              <p:par>
                                <p:cTn id="9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1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1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1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1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1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1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1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1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1500"/>
                            </p:stCondLst>
                            <p:childTnLst>
                              <p:par>
                                <p:cTn id="108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1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1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1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1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1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1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1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2500"/>
                            </p:stCondLst>
                            <p:childTnLst>
                              <p:par>
                                <p:cTn id="12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1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1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13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13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1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1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13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13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3500"/>
                            </p:stCondLst>
                            <p:childTnLst>
                              <p:par>
                                <p:cTn id="13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51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51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51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1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14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51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1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1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51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4500"/>
                            </p:stCondLst>
                            <p:childTnLst>
                              <p:par>
                                <p:cTn id="1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51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1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5000"/>
                            </p:stCondLst>
                            <p:childTnLst>
                              <p:par>
                                <p:cTn id="15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1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1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1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1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6000"/>
                            </p:stCondLst>
                            <p:childTnLst>
                              <p:par>
                                <p:cTn id="16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51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51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51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51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6500"/>
                            </p:stCondLst>
                            <p:childTnLst>
                              <p:par>
                                <p:cTn id="16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51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51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51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51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7000"/>
                            </p:stCondLst>
                            <p:childTnLst>
                              <p:par>
                                <p:cTn id="17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51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51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51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51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27500"/>
                            </p:stCondLst>
                            <p:childTnLst>
                              <p:par>
                                <p:cTn id="18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51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51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51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51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8000"/>
                            </p:stCondLst>
                            <p:childTnLst>
                              <p:par>
                                <p:cTn id="19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138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8075"/>
                            </p:stCondLst>
                            <p:childTnLst>
                              <p:par>
                                <p:cTn id="193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51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0" fill="hold"/>
                                        <p:tgtEl>
                                          <p:spTgt spid="51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33075"/>
                            </p:stCondLst>
                            <p:childTnLst>
                              <p:par>
                                <p:cTn id="19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1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51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51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51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33575"/>
                            </p:stCondLst>
                            <p:childTnLst>
                              <p:par>
                                <p:cTn id="20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1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1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51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51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51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51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500"/>
                            </p:stCondLst>
                            <p:childTnLst>
                              <p:par>
                                <p:cTn id="2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51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51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514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514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51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51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500"/>
                            </p:stCondLst>
                            <p:childTnLst>
                              <p:par>
                                <p:cTn id="23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51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51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514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514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2000"/>
                            </p:stCondLst>
                            <p:childTnLst>
                              <p:par>
                                <p:cTn id="237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51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51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51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51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51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51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51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51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514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514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51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51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51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51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1000"/>
                            </p:stCondLst>
                            <p:childTnLst>
                              <p:par>
                                <p:cTn id="2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51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51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1500"/>
                            </p:stCondLst>
                            <p:childTnLst>
                              <p:par>
                                <p:cTn id="269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51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51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51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51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5" fill="hold">
                            <p:stCondLst>
                              <p:cond delay="2000"/>
                            </p:stCondLst>
                            <p:childTnLst>
                              <p:par>
                                <p:cTn id="27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51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51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51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51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>
                            <p:stCondLst>
                              <p:cond delay="2500"/>
                            </p:stCondLst>
                            <p:childTnLst>
                              <p:par>
                                <p:cTn id="28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51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51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51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51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3000"/>
                            </p:stCondLst>
                            <p:childTnLst>
                              <p:par>
                                <p:cTn id="29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51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51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51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51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500"/>
                            </p:stCondLst>
                            <p:childTnLst>
                              <p:par>
                                <p:cTn id="29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51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51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51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51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" fill="hold"/>
                                        <p:tgtEl>
                                          <p:spTgt spid="51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500" fill="hold"/>
                                        <p:tgtEl>
                                          <p:spTgt spid="51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500"/>
                            </p:stCondLst>
                            <p:childTnLst>
                              <p:par>
                                <p:cTn id="3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51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500" fill="hold"/>
                                        <p:tgtEl>
                                          <p:spTgt spid="51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51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51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1000"/>
                            </p:stCondLst>
                            <p:childTnLst>
                              <p:par>
                                <p:cTn id="3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51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51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2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51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500" fill="hold"/>
                                        <p:tgtEl>
                                          <p:spTgt spid="51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51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51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2000"/>
                            </p:stCondLst>
                            <p:childTnLst>
                              <p:par>
                                <p:cTn id="32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" fill="hold"/>
                                        <p:tgtEl>
                                          <p:spTgt spid="51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 fill="hold"/>
                                        <p:tgtEl>
                                          <p:spTgt spid="51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500" fill="hold"/>
                                        <p:tgtEl>
                                          <p:spTgt spid="51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500" fill="hold"/>
                                        <p:tgtEl>
                                          <p:spTgt spid="51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36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500" fill="hold"/>
                                        <p:tgtEl>
                                          <p:spTgt spid="51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51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" fill="hold"/>
                                        <p:tgtEl>
                                          <p:spTgt spid="51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500" fill="hold"/>
                                        <p:tgtEl>
                                          <p:spTgt spid="51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3000"/>
                            </p:stCondLst>
                            <p:childTnLst>
                              <p:par>
                                <p:cTn id="34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5" dur="500" fill="hold"/>
                                        <p:tgtEl>
                                          <p:spTgt spid="51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500" fill="hold"/>
                                        <p:tgtEl>
                                          <p:spTgt spid="51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" fill="hold"/>
                                        <p:tgtEl>
                                          <p:spTgt spid="51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500" fill="hold"/>
                                        <p:tgtEl>
                                          <p:spTgt spid="51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9" fill="hold">
                            <p:stCondLst>
                              <p:cond delay="3500"/>
                            </p:stCondLst>
                            <p:childTnLst>
                              <p:par>
                                <p:cTn id="350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500" fill="hold"/>
                                        <p:tgtEl>
                                          <p:spTgt spid="51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" fill="hold"/>
                                        <p:tgtEl>
                                          <p:spTgt spid="51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500" fill="hold"/>
                                        <p:tgtEl>
                                          <p:spTgt spid="51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500" fill="hold"/>
                                        <p:tgtEl>
                                          <p:spTgt spid="51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4000"/>
                            </p:stCondLst>
                            <p:childTnLst>
                              <p:par>
                                <p:cTn id="3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9" dur="500" fill="hold"/>
                                        <p:tgtEl>
                                          <p:spTgt spid="51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500" fill="hold"/>
                                        <p:tgtEl>
                                          <p:spTgt spid="51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500" fill="hold"/>
                                        <p:tgtEl>
                                          <p:spTgt spid="51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500" fill="hold"/>
                                        <p:tgtEl>
                                          <p:spTgt spid="51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4500"/>
                            </p:stCondLst>
                            <p:childTnLst>
                              <p:par>
                                <p:cTn id="364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6" dur="500" fill="hold"/>
                                        <p:tgtEl>
                                          <p:spTgt spid="51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" fill="hold"/>
                                        <p:tgtEl>
                                          <p:spTgt spid="51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500" fill="hold"/>
                                        <p:tgtEl>
                                          <p:spTgt spid="51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500" fill="hold"/>
                                        <p:tgtEl>
                                          <p:spTgt spid="51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0" fill="hold">
                            <p:stCondLst>
                              <p:cond delay="5000"/>
                            </p:stCondLst>
                            <p:childTnLst>
                              <p:par>
                                <p:cTn id="37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3" dur="500" fill="hold"/>
                                        <p:tgtEl>
                                          <p:spTgt spid="51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500" fill="hold"/>
                                        <p:tgtEl>
                                          <p:spTgt spid="51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500" fill="hold"/>
                                        <p:tgtEl>
                                          <p:spTgt spid="51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" fill="hold"/>
                                        <p:tgtEl>
                                          <p:spTgt spid="51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7" fill="hold">
                            <p:stCondLst>
                              <p:cond delay="5500"/>
                            </p:stCondLst>
                            <p:childTnLst>
                              <p:par>
                                <p:cTn id="3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51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51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51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51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2" dur="500" fill="hold"/>
                                        <p:tgtEl>
                                          <p:spTgt spid="51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500" fill="hold"/>
                                        <p:tgtEl>
                                          <p:spTgt spid="51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500" fill="hold"/>
                                        <p:tgtEl>
                                          <p:spTgt spid="51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" fill="hold"/>
                                        <p:tgtEl>
                                          <p:spTgt spid="51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6" fill="hold">
                            <p:stCondLst>
                              <p:cond delay="500"/>
                            </p:stCondLst>
                            <p:childTnLst>
                              <p:par>
                                <p:cTn id="39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9" dur="500" fill="hold"/>
                                        <p:tgtEl>
                                          <p:spTgt spid="51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500" fill="hold"/>
                                        <p:tgtEl>
                                          <p:spTgt spid="51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500" fill="hold"/>
                                        <p:tgtEl>
                                          <p:spTgt spid="51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500" fill="hold"/>
                                        <p:tgtEl>
                                          <p:spTgt spid="51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3" fill="hold">
                            <p:stCondLst>
                              <p:cond delay="1000"/>
                            </p:stCondLst>
                            <p:childTnLst>
                              <p:par>
                                <p:cTn id="40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6" dur="500" fill="hold"/>
                                        <p:tgtEl>
                                          <p:spTgt spid="51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500" fill="hold"/>
                                        <p:tgtEl>
                                          <p:spTgt spid="51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1500"/>
                            </p:stCondLst>
                            <p:childTnLst>
                              <p:par>
                                <p:cTn id="40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1" dur="500" fill="hold"/>
                                        <p:tgtEl>
                                          <p:spTgt spid="51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" fill="hold"/>
                                        <p:tgtEl>
                                          <p:spTgt spid="51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3" fill="hold">
                            <p:stCondLst>
                              <p:cond delay="2000"/>
                            </p:stCondLst>
                            <p:childTnLst>
                              <p:par>
                                <p:cTn id="4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6" dur="500" fill="hold"/>
                                        <p:tgtEl>
                                          <p:spTgt spid="51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500" fill="hold"/>
                                        <p:tgtEl>
                                          <p:spTgt spid="51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" fill="hold"/>
                                        <p:tgtEl>
                                          <p:spTgt spid="51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500" fill="hold"/>
                                        <p:tgtEl>
                                          <p:spTgt spid="51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0" fill="hold">
                            <p:stCondLst>
                              <p:cond delay="2500"/>
                            </p:stCondLst>
                            <p:childTnLst>
                              <p:par>
                                <p:cTn id="42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3" dur="500" fill="hold"/>
                                        <p:tgtEl>
                                          <p:spTgt spid="51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500" fill="hold"/>
                                        <p:tgtEl>
                                          <p:spTgt spid="51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500" fill="hold"/>
                                        <p:tgtEl>
                                          <p:spTgt spid="51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500" fill="hold"/>
                                        <p:tgtEl>
                                          <p:spTgt spid="51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7" fill="hold">
                      <p:stCondLst>
                        <p:cond delay="indefinite"/>
                      </p:stCondLst>
                      <p:childTnLst>
                        <p:par>
                          <p:cTn id="428" fill="hold">
                            <p:stCondLst>
                              <p:cond delay="0"/>
                            </p:stCondLst>
                            <p:childTnLst>
                              <p:par>
                                <p:cTn id="4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500" fill="hold"/>
                                        <p:tgtEl>
                                          <p:spTgt spid="51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500" fill="hold"/>
                                        <p:tgtEl>
                                          <p:spTgt spid="51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500" fill="hold"/>
                                        <p:tgtEl>
                                          <p:spTgt spid="51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500" fill="hold"/>
                                        <p:tgtEl>
                                          <p:spTgt spid="51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5" fill="hold">
                            <p:stCondLst>
                              <p:cond delay="500"/>
                            </p:stCondLst>
                            <p:childTnLst>
                              <p:par>
                                <p:cTn id="43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8" dur="500" fill="hold"/>
                                        <p:tgtEl>
                                          <p:spTgt spid="51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500" fill="hold"/>
                                        <p:tgtEl>
                                          <p:spTgt spid="51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500" fill="hold"/>
                                        <p:tgtEl>
                                          <p:spTgt spid="51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500" fill="hold"/>
                                        <p:tgtEl>
                                          <p:spTgt spid="51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5" dur="500" fill="hold"/>
                                        <p:tgtEl>
                                          <p:spTgt spid="51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500" fill="hold"/>
                                        <p:tgtEl>
                                          <p:spTgt spid="51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48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0" dur="500" fill="hold"/>
                                        <p:tgtEl>
                                          <p:spTgt spid="51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500" fill="hold"/>
                                        <p:tgtEl>
                                          <p:spTgt spid="51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500" fill="hold"/>
                                        <p:tgtEl>
                                          <p:spTgt spid="51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500" fill="hold"/>
                                        <p:tgtEl>
                                          <p:spTgt spid="51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7" dur="500" fill="hold"/>
                                        <p:tgtEl>
                                          <p:spTgt spid="51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500" fill="hold"/>
                                        <p:tgtEl>
                                          <p:spTgt spid="51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500" fill="hold"/>
                                        <p:tgtEl>
                                          <p:spTgt spid="51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500" fill="hold"/>
                                        <p:tgtEl>
                                          <p:spTgt spid="51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1" fill="hold">
                            <p:stCondLst>
                              <p:cond delay="2500"/>
                            </p:stCondLst>
                            <p:childTnLst>
                              <p:par>
                                <p:cTn id="46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4" dur="500" fill="hold"/>
                                        <p:tgtEl>
                                          <p:spTgt spid="51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500" fill="hold"/>
                                        <p:tgtEl>
                                          <p:spTgt spid="51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6" fill="hold">
                      <p:stCondLst>
                        <p:cond delay="indefinite"/>
                      </p:stCondLst>
                      <p:childTnLst>
                        <p:par>
                          <p:cTn id="467" fill="hold">
                            <p:stCondLst>
                              <p:cond delay="0"/>
                            </p:stCondLst>
                            <p:childTnLst>
                              <p:par>
                                <p:cTn id="46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0" dur="500" fill="hold"/>
                                        <p:tgtEl>
                                          <p:spTgt spid="51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500" fill="hold"/>
                                        <p:tgtEl>
                                          <p:spTgt spid="51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500" fill="hold"/>
                                        <p:tgtEl>
                                          <p:spTgt spid="51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500" fill="hold"/>
                                        <p:tgtEl>
                                          <p:spTgt spid="51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4" fill="hold">
                            <p:stCondLst>
                              <p:cond delay="500"/>
                            </p:stCondLst>
                            <p:childTnLst>
                              <p:par>
                                <p:cTn id="47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7" dur="500" fill="hold"/>
                                        <p:tgtEl>
                                          <p:spTgt spid="51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500" fill="hold"/>
                                        <p:tgtEl>
                                          <p:spTgt spid="51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" fill="hold"/>
                                        <p:tgtEl>
                                          <p:spTgt spid="51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500" fill="hold"/>
                                        <p:tgtEl>
                                          <p:spTgt spid="51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>
                            <p:stCondLst>
                              <p:cond delay="1000"/>
                            </p:stCondLst>
                            <p:childTnLst>
                              <p:par>
                                <p:cTn id="4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4" dur="500" fill="hold"/>
                                        <p:tgtEl>
                                          <p:spTgt spid="51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500" fill="hold"/>
                                        <p:tgtEl>
                                          <p:spTgt spid="51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6" fill="hold">
                            <p:stCondLst>
                              <p:cond delay="1500"/>
                            </p:stCondLst>
                            <p:childTnLst>
                              <p:par>
                                <p:cTn id="48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9" dur="500" fill="hold"/>
                                        <p:tgtEl>
                                          <p:spTgt spid="51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500" fill="hold"/>
                                        <p:tgtEl>
                                          <p:spTgt spid="51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500" fill="hold"/>
                                        <p:tgtEl>
                                          <p:spTgt spid="51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500" fill="hold"/>
                                        <p:tgtEl>
                                          <p:spTgt spid="51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3" fill="hold">
                            <p:stCondLst>
                              <p:cond delay="2000"/>
                            </p:stCondLst>
                            <p:childTnLst>
                              <p:par>
                                <p:cTn id="494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6" dur="500" fill="hold"/>
                                        <p:tgtEl>
                                          <p:spTgt spid="51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500" fill="hold"/>
                                        <p:tgtEl>
                                          <p:spTgt spid="51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500" fill="hold"/>
                                        <p:tgtEl>
                                          <p:spTgt spid="51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500" fill="hold"/>
                                        <p:tgtEl>
                                          <p:spTgt spid="51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0" fill="hold">
                            <p:stCondLst>
                              <p:cond delay="2500"/>
                            </p:stCondLst>
                            <p:childTnLst>
                              <p:par>
                                <p:cTn id="50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3" dur="500" fill="hold"/>
                                        <p:tgtEl>
                                          <p:spTgt spid="51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500" fill="hold"/>
                                        <p:tgtEl>
                                          <p:spTgt spid="51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5" dur="500" fill="hold"/>
                                        <p:tgtEl>
                                          <p:spTgt spid="51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500" fill="hold"/>
                                        <p:tgtEl>
                                          <p:spTgt spid="51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7" fill="hold">
                            <p:stCondLst>
                              <p:cond delay="3000"/>
                            </p:stCondLst>
                            <p:childTnLst>
                              <p:par>
                                <p:cTn id="50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0" dur="500" fill="hold"/>
                                        <p:tgtEl>
                                          <p:spTgt spid="5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500" fill="hold"/>
                                        <p:tgtEl>
                                          <p:spTgt spid="5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2" dur="500" fill="hold"/>
                                        <p:tgtEl>
                                          <p:spTgt spid="5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3" dur="500" fill="hold"/>
                                        <p:tgtEl>
                                          <p:spTgt spid="5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4" fill="hold">
                            <p:stCondLst>
                              <p:cond delay="3500"/>
                            </p:stCondLst>
                            <p:childTnLst>
                              <p:par>
                                <p:cTn id="5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7" dur="500" fill="hold"/>
                                        <p:tgtEl>
                                          <p:spTgt spid="51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500" fill="hold"/>
                                        <p:tgtEl>
                                          <p:spTgt spid="51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9" fill="hold">
                      <p:stCondLst>
                        <p:cond delay="indefinite"/>
                      </p:stCondLst>
                      <p:childTnLst>
                        <p:par>
                          <p:cTn id="520" fill="hold">
                            <p:stCondLst>
                              <p:cond delay="0"/>
                            </p:stCondLst>
                            <p:childTnLst>
                              <p:par>
                                <p:cTn id="5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3" dur="500" fill="hold"/>
                                        <p:tgtEl>
                                          <p:spTgt spid="5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500" fill="hold"/>
                                        <p:tgtEl>
                                          <p:spTgt spid="5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5" dur="500" fill="hold"/>
                                        <p:tgtEl>
                                          <p:spTgt spid="5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500" fill="hold"/>
                                        <p:tgtEl>
                                          <p:spTgt spid="5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500"/>
                            </p:stCondLst>
                            <p:childTnLst>
                              <p:par>
                                <p:cTn id="52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0" dur="500" fill="hold"/>
                                        <p:tgtEl>
                                          <p:spTgt spid="5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500" fill="hold"/>
                                        <p:tgtEl>
                                          <p:spTgt spid="5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500" fill="hold"/>
                                        <p:tgtEl>
                                          <p:spTgt spid="5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500" fill="hold"/>
                                        <p:tgtEl>
                                          <p:spTgt spid="5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4" fill="hold">
                            <p:stCondLst>
                              <p:cond delay="1000"/>
                            </p:stCondLst>
                            <p:childTnLst>
                              <p:par>
                                <p:cTn id="5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7" dur="500" fill="hold"/>
                                        <p:tgtEl>
                                          <p:spTgt spid="5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500" fill="hold"/>
                                        <p:tgtEl>
                                          <p:spTgt spid="5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9" fill="hold">
                            <p:stCondLst>
                              <p:cond delay="1500"/>
                            </p:stCondLst>
                            <p:childTnLst>
                              <p:par>
                                <p:cTn id="54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2" dur="500" fill="hold"/>
                                        <p:tgtEl>
                                          <p:spTgt spid="51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500" fill="hold"/>
                                        <p:tgtEl>
                                          <p:spTgt spid="51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500" fill="hold"/>
                                        <p:tgtEl>
                                          <p:spTgt spid="51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500" fill="hold"/>
                                        <p:tgtEl>
                                          <p:spTgt spid="51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6" fill="hold">
                            <p:stCondLst>
                              <p:cond delay="2000"/>
                            </p:stCondLst>
                            <p:childTnLst>
                              <p:par>
                                <p:cTn id="547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9" dur="500" fill="hold"/>
                                        <p:tgtEl>
                                          <p:spTgt spid="5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500" fill="hold"/>
                                        <p:tgtEl>
                                          <p:spTgt spid="5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500" fill="hold"/>
                                        <p:tgtEl>
                                          <p:spTgt spid="51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500" fill="hold"/>
                                        <p:tgtEl>
                                          <p:spTgt spid="51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5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6" dur="500" fill="hold"/>
                                        <p:tgtEl>
                                          <p:spTgt spid="5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7" dur="500" fill="hold"/>
                                        <p:tgtEl>
                                          <p:spTgt spid="5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8" dur="500" fill="hold"/>
                                        <p:tgtEl>
                                          <p:spTgt spid="51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9" dur="500" fill="hold"/>
                                        <p:tgtEl>
                                          <p:spTgt spid="51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0" fill="hold">
                            <p:stCondLst>
                              <p:cond delay="3000"/>
                            </p:stCondLst>
                            <p:childTnLst>
                              <p:par>
                                <p:cTn id="561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3" dur="500" fill="hold"/>
                                        <p:tgtEl>
                                          <p:spTgt spid="5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4" dur="500" fill="hold"/>
                                        <p:tgtEl>
                                          <p:spTgt spid="5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5" dur="500" fill="hold"/>
                                        <p:tgtEl>
                                          <p:spTgt spid="51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6" dur="500" fill="hold"/>
                                        <p:tgtEl>
                                          <p:spTgt spid="51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7" fill="hold">
                            <p:stCondLst>
                              <p:cond delay="3500"/>
                            </p:stCondLst>
                            <p:childTnLst>
                              <p:par>
                                <p:cTn id="56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0" dur="500" fill="hold"/>
                                        <p:tgtEl>
                                          <p:spTgt spid="51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1" dur="500" fill="hold"/>
                                        <p:tgtEl>
                                          <p:spTgt spid="51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2" dur="500" fill="hold"/>
                                        <p:tgtEl>
                                          <p:spTgt spid="51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500" fill="hold"/>
                                        <p:tgtEl>
                                          <p:spTgt spid="51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4" fill="hold">
                            <p:stCondLst>
                              <p:cond delay="4000"/>
                            </p:stCondLst>
                            <p:childTnLst>
                              <p:par>
                                <p:cTn id="57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7" dur="500" fill="hold"/>
                                        <p:tgtEl>
                                          <p:spTgt spid="51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8" dur="500" fill="hold"/>
                                        <p:tgtEl>
                                          <p:spTgt spid="51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500" fill="hold"/>
                                        <p:tgtEl>
                                          <p:spTgt spid="51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0" dur="500" fill="hold"/>
                                        <p:tgtEl>
                                          <p:spTgt spid="51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1" fill="hold">
                            <p:stCondLst>
                              <p:cond delay="4500"/>
                            </p:stCondLst>
                            <p:childTnLst>
                              <p:par>
                                <p:cTn id="58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4" dur="500" fill="hold"/>
                                        <p:tgtEl>
                                          <p:spTgt spid="51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5" dur="500" fill="hold"/>
                                        <p:tgtEl>
                                          <p:spTgt spid="51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500" fill="hold"/>
                                        <p:tgtEl>
                                          <p:spTgt spid="51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500" fill="hold"/>
                                        <p:tgtEl>
                                          <p:spTgt spid="51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8" fill="hold">
                            <p:stCondLst>
                              <p:cond delay="5000"/>
                            </p:stCondLst>
                            <p:childTnLst>
                              <p:par>
                                <p:cTn id="589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1" dur="500" fill="hold"/>
                                        <p:tgtEl>
                                          <p:spTgt spid="51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2" dur="500" fill="hold"/>
                                        <p:tgtEl>
                                          <p:spTgt spid="51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3" dur="500" fill="hold"/>
                                        <p:tgtEl>
                                          <p:spTgt spid="51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4" dur="500" fill="hold"/>
                                        <p:tgtEl>
                                          <p:spTgt spid="51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5" fill="hold">
                            <p:stCondLst>
                              <p:cond delay="5500"/>
                            </p:stCondLst>
                            <p:childTnLst>
                              <p:par>
                                <p:cTn id="59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8" dur="500" fill="hold"/>
                                        <p:tgtEl>
                                          <p:spTgt spid="5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" fill="hold"/>
                                        <p:tgtEl>
                                          <p:spTgt spid="5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0" fill="hold">
                      <p:stCondLst>
                        <p:cond delay="indefinite"/>
                      </p:stCondLst>
                      <p:childTnLst>
                        <p:par>
                          <p:cTn id="601" fill="hold">
                            <p:stCondLst>
                              <p:cond delay="0"/>
                            </p:stCondLst>
                            <p:childTnLst>
                              <p:par>
                                <p:cTn id="6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4" dur="500" fill="hold"/>
                                        <p:tgtEl>
                                          <p:spTgt spid="51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500" fill="hold"/>
                                        <p:tgtEl>
                                          <p:spTgt spid="51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59" grpId="0" animBg="1" autoUpdateAnimBg="0"/>
      <p:bldP spid="51360" grpId="0" animBg="1" autoUpdateAnimBg="0"/>
      <p:bldP spid="51361" grpId="0" animBg="1" autoUpdateAnimBg="0"/>
      <p:bldP spid="51362" grpId="0" animBg="1" autoUpdateAnimBg="0"/>
      <p:bldP spid="51363" grpId="0" animBg="1" autoUpdateAnimBg="0"/>
      <p:bldP spid="51369" grpId="0" animBg="1" autoUpdateAnimBg="0"/>
      <p:bldP spid="51370" grpId="0" animBg="1" autoUpdateAnimBg="0"/>
      <p:bldP spid="51371" grpId="0" autoUpdateAnimBg="0"/>
      <p:bldP spid="51372" grpId="0" autoUpdateAnimBg="0"/>
      <p:bldP spid="51374" grpId="0" animBg="1" autoUpdateAnimBg="0"/>
      <p:bldP spid="51375" grpId="0" animBg="1" autoUpdateAnimBg="0"/>
      <p:bldP spid="51376" grpId="0" animBg="1" autoUpdateAnimBg="0"/>
      <p:bldP spid="51377" grpId="0" animBg="1" autoUpdateAnimBg="0"/>
      <p:bldP spid="51378" grpId="0" animBg="1" autoUpdateAnimBg="0"/>
      <p:bldP spid="51379" grpId="0" animBg="1" autoUpdateAnimBg="0"/>
      <p:bldP spid="51380" grpId="0" animBg="1" autoUpdateAnimBg="0"/>
      <p:bldP spid="51381" grpId="0" animBg="1" autoUpdateAnimBg="0"/>
      <p:bldP spid="51382" grpId="0" animBg="1" autoUpdateAnimBg="0"/>
      <p:bldP spid="51383" grpId="0" animBg="1" autoUpdateAnimBg="0"/>
      <p:bldP spid="51384" grpId="0" animBg="1" autoUpdateAnimBg="0"/>
      <p:bldP spid="51385" grpId="0" animBg="1" autoUpdateAnimBg="0"/>
      <p:bldP spid="51386" grpId="0" animBg="1" autoUpdateAnimBg="0"/>
      <p:bldP spid="51390" grpId="0" animBg="1" autoUpdateAnimBg="0"/>
      <p:bldP spid="51391" grpId="0" animBg="1" autoUpdateAnimBg="0"/>
      <p:bldP spid="51392" grpId="0" animBg="1" autoUpdateAnimBg="0"/>
      <p:bldP spid="51393" grpId="0" animBg="1" autoUpdateAnimBg="0"/>
      <p:bldP spid="51394" grpId="0" autoUpdateAnimBg="0"/>
      <p:bldP spid="51397" grpId="0" animBg="1" autoUpdateAnimBg="0"/>
      <p:bldP spid="51398" grpId="0" animBg="1" autoUpdateAnimBg="0"/>
      <p:bldP spid="51399" grpId="0" animBg="1" autoUpdateAnimBg="0"/>
      <p:bldP spid="51400" grpId="0" animBg="1" autoUpdateAnimBg="0"/>
      <p:bldP spid="51401" grpId="0" animBg="1" autoUpdateAnimBg="0"/>
      <p:bldP spid="51402" grpId="0" animBg="1" autoUpdateAnimBg="0"/>
      <p:bldP spid="51403" grpId="0" animBg="1" autoUpdateAnimBg="0"/>
      <p:bldP spid="51404" grpId="0" animBg="1" autoUpdateAnimBg="0"/>
      <p:bldP spid="51405" grpId="0" animBg="1" autoUpdateAnimBg="0"/>
      <p:bldP spid="51406" grpId="0" autoUpdateAnimBg="0"/>
      <p:bldP spid="51407" grpId="0" animBg="1" autoUpdateAnimBg="0"/>
      <p:bldP spid="51408" grpId="0" animBg="1" autoUpdateAnimBg="0"/>
      <p:bldP spid="51409" grpId="0" animBg="1" autoUpdateAnimBg="0"/>
      <p:bldP spid="51410" grpId="0" animBg="1" autoUpdateAnimBg="0"/>
      <p:bldP spid="51411" grpId="0" animBg="1" autoUpdateAnimBg="0"/>
      <p:bldP spid="51412" grpId="0" autoUpdateAnimBg="0"/>
      <p:bldP spid="51413" grpId="0" animBg="1" autoUpdateAnimBg="0"/>
      <p:bldP spid="51414" grpId="0" animBg="1" autoUpdateAnimBg="0"/>
      <p:bldP spid="51415" grpId="0" animBg="1" autoUpdateAnimBg="0"/>
      <p:bldP spid="51416" grpId="0" animBg="1" autoUpdateAnimBg="0"/>
      <p:bldP spid="51417" grpId="0" animBg="1" autoUpdateAnimBg="0"/>
      <p:bldP spid="51418" grpId="0" animBg="1" autoUpdateAnimBg="0"/>
      <p:bldP spid="51419" grpId="0" animBg="1" autoUpdateAnimBg="0"/>
      <p:bldP spid="51420" grpId="0" animBg="1" autoUpdateAnimBg="0"/>
      <p:bldP spid="51421" grpId="0" animBg="1" autoUpdateAnimBg="0"/>
      <p:bldP spid="51422" grpId="0" animBg="1" autoUpdateAnimBg="0"/>
      <p:bldP spid="51423" grpId="0" animBg="1" autoUpdateAnimBg="0"/>
      <p:bldP spid="51424" grpId="0" autoUpdateAnimBg="0"/>
      <p:bldP spid="51425" grpId="0" animBg="1" autoUpdateAnimBg="0"/>
      <p:bldP spid="51426" grpId="0" animBg="1" autoUpdateAnimBg="0"/>
      <p:bldP spid="51427" grpId="0" animBg="1" autoUpdateAnimBg="0"/>
      <p:bldP spid="51428" grpId="0" animBg="1" autoUpdateAnimBg="0"/>
      <p:bldP spid="51429" grpId="0" animBg="1" autoUpdateAnimBg="0"/>
      <p:bldP spid="51430" grpId="0" autoUpdateAnimBg="0"/>
      <p:bldP spid="51431" grpId="0" animBg="1" autoUpdateAnimBg="0"/>
      <p:bldP spid="51432" grpId="0" animBg="1" autoUpdateAnimBg="0"/>
      <p:bldP spid="51433" grpId="0" animBg="1" autoUpdateAnimBg="0"/>
      <p:bldP spid="51434" grpId="0" animBg="1" autoUpdateAnimBg="0"/>
      <p:bldP spid="51435" grpId="0" animBg="1" autoUpdateAnimBg="0"/>
      <p:bldP spid="51436" grpId="0" animBg="1" autoUpdateAnimBg="0"/>
      <p:bldP spid="51437" grpId="0" animBg="1" autoUpdateAnimBg="0"/>
      <p:bldP spid="51438" grpId="0" animBg="1" autoUpdateAnimBg="0"/>
      <p:bldP spid="51439" grpId="0" animBg="1" autoUpdateAnimBg="0"/>
      <p:bldP spid="51440" grpId="0" animBg="1" autoUpdateAnimBg="0"/>
      <p:bldP spid="51441" grpId="0" animBg="1" autoUpdateAnimBg="0"/>
      <p:bldP spid="51442" grpId="0" animBg="1" autoUpdateAnimBg="0"/>
      <p:bldP spid="51443" grpId="0" animBg="1" autoUpdateAnimBg="0"/>
      <p:bldP spid="51444" grpId="0" animBg="1" autoUpdateAnimBg="0"/>
      <p:bldP spid="51445" grpId="0" animBg="1" autoUpdateAnimBg="0"/>
      <p:bldP spid="51446" grpId="0" animBg="1" autoUpdateAnimBg="0"/>
      <p:bldP spid="51447" grpId="0" animBg="1" autoUpdateAnimBg="0"/>
      <p:bldP spid="51448" grpId="0" animBg="1" autoUpdateAnimBg="0"/>
      <p:bldP spid="51449" grpId="0" animBg="1" autoUpdateAnimBg="0"/>
      <p:bldP spid="51450" grpId="0" animBg="1" autoUpdateAnimBg="0"/>
      <p:bldP spid="51451" grpId="0" animBg="1" autoUpdateAnimBg="0"/>
      <p:bldP spid="51452" grpId="0" animBg="1" autoUpdateAnimBg="0"/>
      <p:bldP spid="51453" grpId="0" animBg="1" autoUpdateAnimBg="0"/>
      <p:bldP spid="51454" grpId="0" autoUpdateAnimBg="0"/>
      <p:bldP spid="51455" grpId="0" autoUpdateAnimBg="0"/>
      <p:bldP spid="51456" grpId="0" autoUpdateAnimBg="0"/>
      <p:bldP spid="51457" grpId="0" animBg="1" autoUpdateAnimBg="0"/>
      <p:bldP spid="51458" grpId="0" animBg="1" autoUpdateAnimBg="0"/>
      <p:bldP spid="51459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89" name="Picture 65" descr="https://library.ademconet.com/MWT/fs2/0/67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581128"/>
            <a:ext cx="1809750" cy="1704975"/>
          </a:xfrm>
          <a:prstGeom prst="rect">
            <a:avLst/>
          </a:prstGeom>
          <a:noFill/>
        </p:spPr>
      </p:pic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6592888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74DD93E1-E5CC-42C5-A992-7C2CB70AFC07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16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2232" name="Picture 8" descr="Vista-120Termina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288" y="1412875"/>
            <a:ext cx="8153400" cy="1065213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725488" y="4495800"/>
            <a:ext cx="1222375" cy="709613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2000" b="1">
                <a:solidFill>
                  <a:srgbClr val="FFFF99"/>
                </a:solidFill>
                <a:latin typeface="宋体" pitchFamily="2" charset="-122"/>
              </a:rPr>
              <a:t>16.5V/AC</a:t>
            </a:r>
          </a:p>
          <a:p>
            <a:pPr algn="ctr"/>
            <a:r>
              <a:rPr lang="zh-CN" altLang="en-US" sz="2000" b="1">
                <a:solidFill>
                  <a:srgbClr val="FFFF99"/>
                </a:solidFill>
                <a:latin typeface="宋体" pitchFamily="2" charset="-122"/>
              </a:rPr>
              <a:t>变压器</a:t>
            </a:r>
          </a:p>
        </p:txBody>
      </p:sp>
      <p:sp>
        <p:nvSpPr>
          <p:cNvPr id="52234" name="Line 10"/>
          <p:cNvSpPr>
            <a:spLocks noChangeShapeType="1"/>
          </p:cNvSpPr>
          <p:nvPr/>
        </p:nvSpPr>
        <p:spPr bwMode="auto">
          <a:xfrm flipV="1">
            <a:off x="801688" y="1905000"/>
            <a:ext cx="1587" cy="25860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35" name="Line 11"/>
          <p:cNvSpPr>
            <a:spLocks noChangeShapeType="1"/>
          </p:cNvSpPr>
          <p:nvPr/>
        </p:nvSpPr>
        <p:spPr bwMode="auto">
          <a:xfrm flipV="1">
            <a:off x="1716088" y="4114800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36" name="Line 12"/>
          <p:cNvSpPr>
            <a:spLocks noChangeShapeType="1"/>
          </p:cNvSpPr>
          <p:nvPr/>
        </p:nvSpPr>
        <p:spPr bwMode="auto">
          <a:xfrm flipH="1">
            <a:off x="954088" y="4114800"/>
            <a:ext cx="762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37" name="Line 13"/>
          <p:cNvSpPr>
            <a:spLocks noChangeShapeType="1"/>
          </p:cNvSpPr>
          <p:nvPr/>
        </p:nvSpPr>
        <p:spPr bwMode="auto">
          <a:xfrm flipV="1">
            <a:off x="954088" y="1905000"/>
            <a:ext cx="1587" cy="2206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38" name="Text Box 14"/>
          <p:cNvSpPr txBox="1">
            <a:spLocks noChangeArrowheads="1"/>
          </p:cNvSpPr>
          <p:nvPr/>
        </p:nvSpPr>
        <p:spPr bwMode="auto">
          <a:xfrm>
            <a:off x="877888" y="2743200"/>
            <a:ext cx="6953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996600"/>
                </a:solidFill>
                <a:latin typeface="宋体" pitchFamily="2" charset="-122"/>
              </a:rPr>
              <a:t>不用</a:t>
            </a:r>
          </a:p>
        </p:txBody>
      </p:sp>
      <p:sp>
        <p:nvSpPr>
          <p:cNvPr id="52239" name="Line 15"/>
          <p:cNvSpPr>
            <a:spLocks noChangeShapeType="1"/>
          </p:cNvSpPr>
          <p:nvPr/>
        </p:nvSpPr>
        <p:spPr bwMode="auto">
          <a:xfrm>
            <a:off x="1182688" y="1905000"/>
            <a:ext cx="1587" cy="912813"/>
          </a:xfrm>
          <a:prstGeom prst="line">
            <a:avLst/>
          </a:prstGeom>
          <a:noFill/>
          <a:ln w="127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grpSp>
        <p:nvGrpSpPr>
          <p:cNvPr id="52240" name="Group 16"/>
          <p:cNvGrpSpPr>
            <a:grpSpLocks/>
          </p:cNvGrpSpPr>
          <p:nvPr/>
        </p:nvGrpSpPr>
        <p:grpSpPr bwMode="auto">
          <a:xfrm>
            <a:off x="1298575" y="3733800"/>
            <a:ext cx="609600" cy="228600"/>
            <a:chOff x="816" y="2208"/>
            <a:chExt cx="384" cy="144"/>
          </a:xfrm>
        </p:grpSpPr>
        <p:sp>
          <p:nvSpPr>
            <p:cNvPr id="52241" name="AutoShape 17"/>
            <p:cNvSpPr>
              <a:spLocks noChangeArrowheads="1"/>
            </p:cNvSpPr>
            <p:nvPr/>
          </p:nvSpPr>
          <p:spPr bwMode="auto">
            <a:xfrm flipV="1">
              <a:off x="816" y="2256"/>
              <a:ext cx="384" cy="96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9525">
              <a:solidFill>
                <a:srgbClr val="FF3300"/>
              </a:solidFill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52242" name="Rectangle 18"/>
            <p:cNvSpPr>
              <a:spLocks noChangeArrowheads="1"/>
            </p:cNvSpPr>
            <p:nvPr/>
          </p:nvSpPr>
          <p:spPr bwMode="auto">
            <a:xfrm>
              <a:off x="864" y="2208"/>
              <a:ext cx="288" cy="48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52243" name="Line 19"/>
          <p:cNvSpPr>
            <a:spLocks noChangeShapeType="1"/>
          </p:cNvSpPr>
          <p:nvPr/>
        </p:nvSpPr>
        <p:spPr bwMode="auto">
          <a:xfrm>
            <a:off x="1487488" y="1905000"/>
            <a:ext cx="1587" cy="1825625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44" name="Line 20"/>
          <p:cNvSpPr>
            <a:spLocks noChangeShapeType="1"/>
          </p:cNvSpPr>
          <p:nvPr/>
        </p:nvSpPr>
        <p:spPr bwMode="auto">
          <a:xfrm>
            <a:off x="1716088" y="1905000"/>
            <a:ext cx="1587" cy="1825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45" name="Text Box 21"/>
          <p:cNvSpPr txBox="1">
            <a:spLocks noChangeArrowheads="1"/>
          </p:cNvSpPr>
          <p:nvPr/>
        </p:nvSpPr>
        <p:spPr bwMode="auto">
          <a:xfrm>
            <a:off x="1258888" y="3352800"/>
            <a:ext cx="3127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FF3300"/>
                </a:solidFill>
                <a:latin typeface="宋体" pitchFamily="2" charset="-122"/>
              </a:rPr>
              <a:t>+</a:t>
            </a:r>
          </a:p>
        </p:txBody>
      </p:sp>
      <p:sp>
        <p:nvSpPr>
          <p:cNvPr id="52246" name="Text Box 22"/>
          <p:cNvSpPr txBox="1">
            <a:spLocks noChangeArrowheads="1"/>
          </p:cNvSpPr>
          <p:nvPr/>
        </p:nvSpPr>
        <p:spPr bwMode="auto">
          <a:xfrm>
            <a:off x="1716088" y="3352800"/>
            <a:ext cx="3127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rgbClr val="FF3300"/>
                </a:solidFill>
                <a:latin typeface="宋体" pitchFamily="2" charset="-122"/>
              </a:rPr>
              <a:t>-</a:t>
            </a:r>
          </a:p>
        </p:txBody>
      </p:sp>
      <p:sp>
        <p:nvSpPr>
          <p:cNvPr id="52248" name="Line 24"/>
          <p:cNvSpPr>
            <a:spLocks noChangeShapeType="1"/>
          </p:cNvSpPr>
          <p:nvPr/>
        </p:nvSpPr>
        <p:spPr bwMode="auto">
          <a:xfrm>
            <a:off x="1944688" y="1905000"/>
            <a:ext cx="3175" cy="1452563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49" name="Line 25"/>
          <p:cNvSpPr>
            <a:spLocks noChangeShapeType="1"/>
          </p:cNvSpPr>
          <p:nvPr/>
        </p:nvSpPr>
        <p:spPr bwMode="auto">
          <a:xfrm flipV="1">
            <a:off x="1944688" y="3357563"/>
            <a:ext cx="650875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50" name="Line 26"/>
          <p:cNvSpPr>
            <a:spLocks noChangeShapeType="1"/>
          </p:cNvSpPr>
          <p:nvPr/>
        </p:nvSpPr>
        <p:spPr bwMode="auto">
          <a:xfrm>
            <a:off x="2576513" y="3357563"/>
            <a:ext cx="19050" cy="128905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51" name="Line 27"/>
          <p:cNvSpPr>
            <a:spLocks noChangeShapeType="1"/>
          </p:cNvSpPr>
          <p:nvPr/>
        </p:nvSpPr>
        <p:spPr bwMode="auto">
          <a:xfrm>
            <a:off x="2173288" y="1905000"/>
            <a:ext cx="1587" cy="12938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52" name="Line 28"/>
          <p:cNvSpPr>
            <a:spLocks noChangeShapeType="1"/>
          </p:cNvSpPr>
          <p:nvPr/>
        </p:nvSpPr>
        <p:spPr bwMode="auto">
          <a:xfrm>
            <a:off x="2173288" y="3200400"/>
            <a:ext cx="638175" cy="12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53" name="Line 29"/>
          <p:cNvSpPr>
            <a:spLocks noChangeShapeType="1"/>
          </p:cNvSpPr>
          <p:nvPr/>
        </p:nvSpPr>
        <p:spPr bwMode="auto">
          <a:xfrm>
            <a:off x="2809875" y="3200400"/>
            <a:ext cx="1588" cy="144621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54" name="Line 30"/>
          <p:cNvSpPr>
            <a:spLocks noChangeShapeType="1"/>
          </p:cNvSpPr>
          <p:nvPr/>
        </p:nvSpPr>
        <p:spPr bwMode="auto">
          <a:xfrm flipV="1">
            <a:off x="3027363" y="3068638"/>
            <a:ext cx="1587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 type="triangle" w="med" len="med"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55" name="Line 31"/>
          <p:cNvSpPr>
            <a:spLocks noChangeShapeType="1"/>
          </p:cNvSpPr>
          <p:nvPr/>
        </p:nvSpPr>
        <p:spPr bwMode="auto">
          <a:xfrm flipV="1">
            <a:off x="2379663" y="1844675"/>
            <a:ext cx="1587" cy="1217613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56" name="Line 32"/>
          <p:cNvSpPr>
            <a:spLocks noChangeShapeType="1"/>
          </p:cNvSpPr>
          <p:nvPr/>
        </p:nvSpPr>
        <p:spPr bwMode="auto">
          <a:xfrm flipH="1">
            <a:off x="2595563" y="1905000"/>
            <a:ext cx="34925" cy="1019175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57" name="Line 33"/>
          <p:cNvSpPr>
            <a:spLocks noChangeShapeType="1"/>
          </p:cNvSpPr>
          <p:nvPr/>
        </p:nvSpPr>
        <p:spPr bwMode="auto">
          <a:xfrm>
            <a:off x="3241675" y="2924175"/>
            <a:ext cx="1588" cy="1720850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58" name="Rectangle 34"/>
          <p:cNvSpPr>
            <a:spLocks noChangeArrowheads="1"/>
          </p:cNvSpPr>
          <p:nvPr/>
        </p:nvSpPr>
        <p:spPr bwMode="auto">
          <a:xfrm>
            <a:off x="4324350" y="2492375"/>
            <a:ext cx="2016125" cy="1081088"/>
          </a:xfrm>
          <a:prstGeom prst="rect">
            <a:avLst/>
          </a:prstGeom>
          <a:noFill/>
          <a:ln w="28575">
            <a:solidFill>
              <a:srgbClr val="E8082D"/>
            </a:solidFill>
            <a:prstDash val="lgDash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2259" name="Line 35"/>
          <p:cNvSpPr>
            <a:spLocks noChangeShapeType="1"/>
          </p:cNvSpPr>
          <p:nvPr/>
        </p:nvSpPr>
        <p:spPr bwMode="auto">
          <a:xfrm>
            <a:off x="7812088" y="1828800"/>
            <a:ext cx="1587" cy="912813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60" name="Line 36"/>
          <p:cNvSpPr>
            <a:spLocks noChangeShapeType="1"/>
          </p:cNvSpPr>
          <p:nvPr/>
        </p:nvSpPr>
        <p:spPr bwMode="auto">
          <a:xfrm>
            <a:off x="7696200" y="2743200"/>
            <a:ext cx="2286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61" name="Line 37"/>
          <p:cNvSpPr>
            <a:spLocks noChangeShapeType="1"/>
          </p:cNvSpPr>
          <p:nvPr/>
        </p:nvSpPr>
        <p:spPr bwMode="auto">
          <a:xfrm>
            <a:off x="7780338" y="2819400"/>
            <a:ext cx="76200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62" name="Line 38"/>
          <p:cNvSpPr>
            <a:spLocks noChangeShapeType="1"/>
          </p:cNvSpPr>
          <p:nvPr/>
        </p:nvSpPr>
        <p:spPr bwMode="auto">
          <a:xfrm flipV="1">
            <a:off x="7564438" y="1844675"/>
            <a:ext cx="1587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63" name="Line 39"/>
          <p:cNvSpPr>
            <a:spLocks noChangeShapeType="1"/>
          </p:cNvSpPr>
          <p:nvPr/>
        </p:nvSpPr>
        <p:spPr bwMode="auto">
          <a:xfrm flipV="1">
            <a:off x="7354888" y="1844675"/>
            <a:ext cx="1587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64" name="Line 40"/>
          <p:cNvSpPr>
            <a:spLocks noChangeShapeType="1"/>
          </p:cNvSpPr>
          <p:nvPr/>
        </p:nvSpPr>
        <p:spPr bwMode="auto">
          <a:xfrm>
            <a:off x="6897688" y="1905000"/>
            <a:ext cx="1587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65" name="Line 41"/>
          <p:cNvSpPr>
            <a:spLocks noChangeShapeType="1"/>
          </p:cNvSpPr>
          <p:nvPr/>
        </p:nvSpPr>
        <p:spPr bwMode="auto">
          <a:xfrm>
            <a:off x="7126288" y="1905000"/>
            <a:ext cx="1587" cy="1597025"/>
          </a:xfrm>
          <a:prstGeom prst="line">
            <a:avLst/>
          </a:prstGeom>
          <a:noFill/>
          <a:ln w="28575">
            <a:solidFill>
              <a:srgbClr val="33CC33"/>
            </a:solidFill>
            <a:round/>
            <a:headEnd/>
            <a:tailEnd type="triangle" w="med" len="med"/>
          </a:ln>
          <a:effectLst/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52266" name="Text Box 42"/>
          <p:cNvSpPr txBox="1">
            <a:spLocks noChangeArrowheads="1"/>
          </p:cNvSpPr>
          <p:nvPr/>
        </p:nvSpPr>
        <p:spPr bwMode="auto">
          <a:xfrm>
            <a:off x="7202488" y="3505200"/>
            <a:ext cx="695325" cy="7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rgbClr val="996600"/>
                </a:solidFill>
                <a:latin typeface="宋体" pitchFamily="2" charset="-122"/>
              </a:rPr>
              <a:t>电话</a:t>
            </a:r>
          </a:p>
          <a:p>
            <a:r>
              <a:rPr lang="zh-CN" altLang="en-US" sz="2000" b="1">
                <a:solidFill>
                  <a:srgbClr val="996600"/>
                </a:solidFill>
                <a:latin typeface="宋体" pitchFamily="2" charset="-122"/>
              </a:rPr>
              <a:t>线入</a:t>
            </a:r>
          </a:p>
        </p:txBody>
      </p:sp>
      <p:pic>
        <p:nvPicPr>
          <p:cNvPr id="52267" name="Picture 43" descr="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669088" y="3505200"/>
            <a:ext cx="642937" cy="558800"/>
          </a:xfrm>
          <a:prstGeom prst="rect">
            <a:avLst/>
          </a:prstGeom>
          <a:noFill/>
        </p:spPr>
      </p:pic>
      <p:sp>
        <p:nvSpPr>
          <p:cNvPr id="52268" name="Rectangle 44"/>
          <p:cNvSpPr>
            <a:spLocks noChangeArrowheads="1"/>
          </p:cNvSpPr>
          <p:nvPr/>
        </p:nvSpPr>
        <p:spPr bwMode="auto">
          <a:xfrm>
            <a:off x="395288" y="749300"/>
            <a:ext cx="83296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霍尼韦尔报警控制主机</a:t>
            </a:r>
            <a:r>
              <a:rPr lang="en-US" altLang="zh-CN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——VISTA-128BPT</a:t>
            </a:r>
            <a:r>
              <a:rPr lang="zh-CN" altLang="en-US" sz="2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无线</a:t>
            </a:r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连接方式</a:t>
            </a:r>
          </a:p>
        </p:txBody>
      </p:sp>
      <p:pic>
        <p:nvPicPr>
          <p:cNvPr id="52270" name="Picture 4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40250" y="2628900"/>
            <a:ext cx="1150938" cy="871538"/>
          </a:xfrm>
          <a:prstGeom prst="rect">
            <a:avLst/>
          </a:prstGeom>
          <a:solidFill>
            <a:schemeClr val="bg2"/>
          </a:solidFill>
          <a:ln w="2857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52271" name="Line 47"/>
          <p:cNvSpPr>
            <a:spLocks noChangeShapeType="1"/>
          </p:cNvSpPr>
          <p:nvPr/>
        </p:nvSpPr>
        <p:spPr bwMode="auto">
          <a:xfrm>
            <a:off x="5907088" y="4221163"/>
            <a:ext cx="360362" cy="360362"/>
          </a:xfrm>
          <a:prstGeom prst="line">
            <a:avLst/>
          </a:prstGeom>
          <a:noFill/>
          <a:ln w="57150">
            <a:solidFill>
              <a:srgbClr val="E8082D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52272" name="Line 48"/>
          <p:cNvSpPr>
            <a:spLocks noChangeShapeType="1"/>
          </p:cNvSpPr>
          <p:nvPr/>
        </p:nvSpPr>
        <p:spPr bwMode="auto">
          <a:xfrm flipH="1" flipV="1">
            <a:off x="5907088" y="4221163"/>
            <a:ext cx="73025" cy="360362"/>
          </a:xfrm>
          <a:prstGeom prst="line">
            <a:avLst/>
          </a:prstGeom>
          <a:noFill/>
          <a:ln w="57150">
            <a:solidFill>
              <a:srgbClr val="E8082D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52273" name="Line 49"/>
          <p:cNvSpPr>
            <a:spLocks noChangeShapeType="1"/>
          </p:cNvSpPr>
          <p:nvPr/>
        </p:nvSpPr>
        <p:spPr bwMode="auto">
          <a:xfrm flipH="1" flipV="1">
            <a:off x="5475288" y="4076700"/>
            <a:ext cx="504825" cy="504825"/>
          </a:xfrm>
          <a:prstGeom prst="line">
            <a:avLst/>
          </a:prstGeom>
          <a:noFill/>
          <a:ln w="57150">
            <a:solidFill>
              <a:srgbClr val="E8082D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pic>
        <p:nvPicPr>
          <p:cNvPr id="52274" name="Picture 5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60913" y="4797425"/>
            <a:ext cx="57150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75" name="Picture 5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8225" y="4797425"/>
            <a:ext cx="58102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76" name="Picture 5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48538" y="4797425"/>
            <a:ext cx="54292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2277" name="Text Box 53"/>
          <p:cNvSpPr txBox="1">
            <a:spLocks noChangeArrowheads="1"/>
          </p:cNvSpPr>
          <p:nvPr/>
        </p:nvSpPr>
        <p:spPr bwMode="auto">
          <a:xfrm>
            <a:off x="4711700" y="5969000"/>
            <a:ext cx="692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5804</a:t>
            </a:r>
          </a:p>
        </p:txBody>
      </p:sp>
      <p:sp>
        <p:nvSpPr>
          <p:cNvPr id="52278" name="Text Box 54"/>
          <p:cNvSpPr txBox="1">
            <a:spLocks noChangeArrowheads="1"/>
          </p:cNvSpPr>
          <p:nvPr/>
        </p:nvSpPr>
        <p:spPr bwMode="auto">
          <a:xfrm>
            <a:off x="6051550" y="5949950"/>
            <a:ext cx="692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5890</a:t>
            </a:r>
          </a:p>
        </p:txBody>
      </p:sp>
      <p:sp>
        <p:nvSpPr>
          <p:cNvPr id="52279" name="Text Box 55"/>
          <p:cNvSpPr txBox="1">
            <a:spLocks noChangeArrowheads="1"/>
          </p:cNvSpPr>
          <p:nvPr/>
        </p:nvSpPr>
        <p:spPr bwMode="auto">
          <a:xfrm>
            <a:off x="7304088" y="5949950"/>
            <a:ext cx="692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5816</a:t>
            </a:r>
          </a:p>
        </p:txBody>
      </p:sp>
      <p:sp>
        <p:nvSpPr>
          <p:cNvPr id="52280" name="Text Box 56"/>
          <p:cNvSpPr txBox="1">
            <a:spLocks noChangeArrowheads="1"/>
          </p:cNvSpPr>
          <p:nvPr/>
        </p:nvSpPr>
        <p:spPr bwMode="auto">
          <a:xfrm>
            <a:off x="5648325" y="2924175"/>
            <a:ext cx="692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5882</a:t>
            </a:r>
          </a:p>
        </p:txBody>
      </p:sp>
      <p:sp>
        <p:nvSpPr>
          <p:cNvPr id="52281" name="Line 57"/>
          <p:cNvSpPr>
            <a:spLocks noChangeShapeType="1"/>
          </p:cNvSpPr>
          <p:nvPr/>
        </p:nvSpPr>
        <p:spPr bwMode="auto">
          <a:xfrm>
            <a:off x="2595563" y="2924175"/>
            <a:ext cx="647700" cy="0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52282" name="Line 58"/>
          <p:cNvSpPr>
            <a:spLocks noChangeShapeType="1"/>
          </p:cNvSpPr>
          <p:nvPr/>
        </p:nvSpPr>
        <p:spPr bwMode="auto">
          <a:xfrm>
            <a:off x="2379663" y="3068638"/>
            <a:ext cx="647700" cy="0"/>
          </a:xfrm>
          <a:prstGeom prst="line">
            <a:avLst/>
          </a:prstGeom>
          <a:noFill/>
          <a:ln w="28575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52283" name="Rectangle 59"/>
          <p:cNvSpPr>
            <a:spLocks noChangeArrowheads="1"/>
          </p:cNvSpPr>
          <p:nvPr/>
        </p:nvSpPr>
        <p:spPr bwMode="auto">
          <a:xfrm>
            <a:off x="4540250" y="4724400"/>
            <a:ext cx="3816350" cy="1800225"/>
          </a:xfrm>
          <a:prstGeom prst="rect">
            <a:avLst/>
          </a:prstGeom>
          <a:noFill/>
          <a:ln w="28575">
            <a:solidFill>
              <a:srgbClr val="E8082D"/>
            </a:solidFill>
            <a:prstDash val="lgDash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52284" name="AutoShape 60"/>
          <p:cNvSpPr>
            <a:spLocks noChangeArrowheads="1"/>
          </p:cNvSpPr>
          <p:nvPr/>
        </p:nvSpPr>
        <p:spPr bwMode="auto">
          <a:xfrm>
            <a:off x="395288" y="5589588"/>
            <a:ext cx="1512887" cy="1079500"/>
          </a:xfrm>
          <a:prstGeom prst="wedgeRoundRectCallout">
            <a:avLst>
              <a:gd name="adj1" fmla="val 115269"/>
              <a:gd name="adj2" fmla="val -195588"/>
              <a:gd name="adj3" fmla="val 1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zh-CN" altLang="en-US" sz="1200" b="1" dirty="0"/>
              <a:t>所有键盘距离之</a:t>
            </a:r>
          </a:p>
          <a:p>
            <a:r>
              <a:rPr lang="zh-CN" altLang="en-US" sz="1200" b="1" dirty="0"/>
              <a:t>和不</a:t>
            </a:r>
            <a:r>
              <a:rPr lang="zh-CN" altLang="en-US" sz="1200" b="1" dirty="0" smtClean="0"/>
              <a:t>超过</a:t>
            </a:r>
            <a:r>
              <a:rPr lang="en-US" altLang="zh-CN" sz="1200" b="1" dirty="0" smtClean="0"/>
              <a:t>500</a:t>
            </a:r>
            <a:r>
              <a:rPr lang="zh-CN" altLang="en-US" sz="1200" b="1" dirty="0"/>
              <a:t>米。</a:t>
            </a:r>
          </a:p>
          <a:p>
            <a:r>
              <a:rPr lang="zh-CN" altLang="en-US" sz="1200" b="1" dirty="0"/>
              <a:t>其他如继电器模</a:t>
            </a:r>
          </a:p>
          <a:p>
            <a:r>
              <a:rPr lang="zh-CN" altLang="en-US" sz="1200" b="1" dirty="0"/>
              <a:t>块、无线设备等</a:t>
            </a:r>
          </a:p>
          <a:p>
            <a:r>
              <a:rPr lang="zh-CN" altLang="en-US" sz="1200" b="1" dirty="0"/>
              <a:t>连接方法一样</a:t>
            </a:r>
          </a:p>
          <a:p>
            <a:pPr algn="ctr"/>
            <a:endParaRPr lang="en-US" sz="1200" dirty="0"/>
          </a:p>
        </p:txBody>
      </p:sp>
      <p:sp>
        <p:nvSpPr>
          <p:cNvPr id="52285" name="Line 61"/>
          <p:cNvSpPr>
            <a:spLocks noChangeShapeType="1"/>
          </p:cNvSpPr>
          <p:nvPr/>
        </p:nvSpPr>
        <p:spPr bwMode="auto">
          <a:xfrm>
            <a:off x="3243263" y="2924175"/>
            <a:ext cx="1296987" cy="0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52286" name="Line 62"/>
          <p:cNvSpPr>
            <a:spLocks noChangeShapeType="1"/>
          </p:cNvSpPr>
          <p:nvPr/>
        </p:nvSpPr>
        <p:spPr bwMode="auto">
          <a:xfrm>
            <a:off x="2955925" y="3068638"/>
            <a:ext cx="1584325" cy="0"/>
          </a:xfrm>
          <a:prstGeom prst="line">
            <a:avLst/>
          </a:prstGeom>
          <a:noFill/>
          <a:ln w="28575">
            <a:solidFill>
              <a:srgbClr val="0099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52287" name="Line 63"/>
          <p:cNvSpPr>
            <a:spLocks noChangeShapeType="1"/>
          </p:cNvSpPr>
          <p:nvPr/>
        </p:nvSpPr>
        <p:spPr bwMode="auto">
          <a:xfrm>
            <a:off x="2749550" y="3200400"/>
            <a:ext cx="1790700" cy="12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52288" name="Line 64"/>
          <p:cNvSpPr>
            <a:spLocks noChangeShapeType="1"/>
          </p:cNvSpPr>
          <p:nvPr/>
        </p:nvSpPr>
        <p:spPr bwMode="auto">
          <a:xfrm flipV="1">
            <a:off x="2592388" y="3357563"/>
            <a:ext cx="1947862" cy="0"/>
          </a:xfrm>
          <a:prstGeom prst="line">
            <a:avLst/>
          </a:prstGeom>
          <a:noFill/>
          <a:ln w="28575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2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2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2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2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500"/>
                            </p:stCondLst>
                            <p:childTnLst>
                              <p:par>
                                <p:cTn id="56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2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2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3500"/>
                            </p:stCondLst>
                            <p:childTnLst>
                              <p:par>
                                <p:cTn id="6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8500"/>
                            </p:stCondLst>
                            <p:childTnLst>
                              <p:par>
                                <p:cTn id="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2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2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900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2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2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2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2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9500"/>
                            </p:stCondLst>
                            <p:childTnLst>
                              <p:par>
                                <p:cTn id="7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2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2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5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2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1000"/>
                            </p:stCondLst>
                            <p:childTnLst>
                              <p:par>
                                <p:cTn id="9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2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2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2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1500"/>
                            </p:stCondLst>
                            <p:childTnLst>
                              <p:par>
                                <p:cTn id="10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13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52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52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2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2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2500"/>
                            </p:stCondLst>
                            <p:childTnLst>
                              <p:par>
                                <p:cTn id="1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2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2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2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2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52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3500"/>
                            </p:stCondLst>
                            <p:childTnLst>
                              <p:par>
                                <p:cTn id="13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2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52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2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2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1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2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2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4500"/>
                            </p:stCondLst>
                            <p:childTnLst>
                              <p:par>
                                <p:cTn id="1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2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2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52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2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5000"/>
                            </p:stCondLst>
                            <p:childTnLst>
                              <p:par>
                                <p:cTn id="15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2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2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2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2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6000"/>
                            </p:stCondLst>
                            <p:childTnLst>
                              <p:par>
                                <p:cTn id="158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2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52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52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52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6500"/>
                            </p:stCondLst>
                            <p:childTnLst>
                              <p:par>
                                <p:cTn id="16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52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52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52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52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7000"/>
                            </p:stCondLst>
                            <p:childTnLst>
                              <p:par>
                                <p:cTn id="17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52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52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52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52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7500"/>
                            </p:stCondLst>
                            <p:childTnLst>
                              <p:par>
                                <p:cTn id="17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52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52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2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2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8000"/>
                            </p:stCondLst>
                            <p:childTnLst>
                              <p:par>
                                <p:cTn id="186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0" fill="hold"/>
                                        <p:tgtEl>
                                          <p:spTgt spid="52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 fill="hold"/>
                                        <p:tgtEl>
                                          <p:spTgt spid="52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3000"/>
                            </p:stCondLst>
                            <p:childTnLst>
                              <p:par>
                                <p:cTn id="19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52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52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33500"/>
                            </p:stCondLst>
                            <p:childTnLst>
                              <p:par>
                                <p:cTn id="19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52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52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52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52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"/>
                            </p:stCondLst>
                            <p:childTnLst>
                              <p:par>
                                <p:cTn id="20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52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52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1000"/>
                            </p:stCondLst>
                            <p:childTnLst>
                              <p:par>
                                <p:cTn id="2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52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52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52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52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500"/>
                            </p:stCondLst>
                            <p:childTnLst>
                              <p:par>
                                <p:cTn id="21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52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52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52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52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52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2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52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2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52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2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500"/>
                            </p:stCondLst>
                            <p:childTnLst>
                              <p:par>
                                <p:cTn id="2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52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52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52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52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00"/>
                            </p:stCondLst>
                            <p:childTnLst>
                              <p:par>
                                <p:cTn id="2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52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52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52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52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500"/>
                            </p:stCondLst>
                            <p:childTnLst>
                              <p:par>
                                <p:cTn id="26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52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52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52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52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500"/>
                            </p:stCondLst>
                            <p:childTnLst>
                              <p:par>
                                <p:cTn id="27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52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52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1000"/>
                            </p:stCondLst>
                            <p:childTnLst>
                              <p:par>
                                <p:cTn id="28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2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2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3" grpId="0" animBg="1" autoUpdateAnimBg="0"/>
      <p:bldP spid="52234" grpId="0" animBg="1" autoUpdateAnimBg="0"/>
      <p:bldP spid="52235" grpId="0" animBg="1" autoUpdateAnimBg="0"/>
      <p:bldP spid="52236" grpId="0" animBg="1" autoUpdateAnimBg="0"/>
      <p:bldP spid="52237" grpId="0" animBg="1" autoUpdateAnimBg="0"/>
      <p:bldP spid="52243" grpId="0" animBg="1" autoUpdateAnimBg="0"/>
      <p:bldP spid="52244" grpId="0" animBg="1" autoUpdateAnimBg="0"/>
      <p:bldP spid="52245" grpId="0" autoUpdateAnimBg="0"/>
      <p:bldP spid="52246" grpId="0" autoUpdateAnimBg="0"/>
      <p:bldP spid="52248" grpId="0" animBg="1" autoUpdateAnimBg="0"/>
      <p:bldP spid="52249" grpId="0" animBg="1" autoUpdateAnimBg="0"/>
      <p:bldP spid="52250" grpId="0" animBg="1" autoUpdateAnimBg="0"/>
      <p:bldP spid="52251" grpId="0" animBg="1" autoUpdateAnimBg="0"/>
      <p:bldP spid="52252" grpId="0" animBg="1" autoUpdateAnimBg="0"/>
      <p:bldP spid="52253" grpId="0" animBg="1" autoUpdateAnimBg="0"/>
      <p:bldP spid="52254" grpId="0" animBg="1" autoUpdateAnimBg="0"/>
      <p:bldP spid="52255" grpId="0" animBg="1" autoUpdateAnimBg="0"/>
      <p:bldP spid="52256" grpId="0" animBg="1" autoUpdateAnimBg="0"/>
      <p:bldP spid="52257" grpId="0" animBg="1" autoUpdateAnimBg="0"/>
      <p:bldP spid="52258" grpId="0" animBg="1" autoUpdateAnimBg="0"/>
      <p:bldP spid="52262" grpId="0" animBg="1" autoUpdateAnimBg="0"/>
      <p:bldP spid="52263" grpId="0" animBg="1" autoUpdateAnimBg="0"/>
      <p:bldP spid="52264" grpId="0" animBg="1" autoUpdateAnimBg="0"/>
      <p:bldP spid="52265" grpId="0" animBg="1" autoUpdateAnimBg="0"/>
      <p:bldP spid="52266" grpId="0" autoUpdateAnimBg="0"/>
      <p:bldP spid="52271" grpId="0" animBg="1" autoUpdateAnimBg="0"/>
      <p:bldP spid="52272" grpId="0" animBg="1" autoUpdateAnimBg="0"/>
      <p:bldP spid="52273" grpId="0" animBg="1" autoUpdateAnimBg="0"/>
      <p:bldP spid="52277" grpId="0" autoUpdateAnimBg="0"/>
      <p:bldP spid="52278" grpId="0" autoUpdateAnimBg="0"/>
      <p:bldP spid="52279" grpId="0" autoUpdateAnimBg="0"/>
      <p:bldP spid="52280" grpId="0" autoUpdateAnimBg="0"/>
      <p:bldP spid="52281" grpId="0" animBg="1" autoUpdateAnimBg="0"/>
      <p:bldP spid="52282" grpId="0" animBg="1" autoUpdateAnimBg="0"/>
      <p:bldP spid="52283" grpId="0" animBg="1" autoUpdateAnimBg="0"/>
      <p:bldP spid="52284" grpId="0" animBg="1" autoUpdateAnimBg="0"/>
      <p:bldP spid="52285" grpId="0" animBg="1" autoUpdateAnimBg="0"/>
      <p:bldP spid="52286" grpId="0" animBg="1" autoUpdateAnimBg="0"/>
      <p:bldP spid="52287" grpId="0" animBg="1" autoUpdateAnimBg="0"/>
      <p:bldP spid="52288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65" name="Text Box 33"/>
          <p:cNvSpPr txBox="1">
            <a:spLocks noChangeArrowheads="1"/>
          </p:cNvSpPr>
          <p:nvPr/>
        </p:nvSpPr>
        <p:spPr bwMode="auto">
          <a:xfrm>
            <a:off x="287338" y="1734482"/>
            <a:ext cx="8532812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indent="-144000">
              <a:spcAft>
                <a:spcPts val="400"/>
              </a:spcAft>
              <a:buFontTx/>
              <a:buChar char="•"/>
            </a:pP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总线回路本身提供最大</a:t>
            </a:r>
            <a:r>
              <a:rPr kumimoji="1" lang="en-US" altLang="zh-CN" sz="2000" b="1" dirty="0">
                <a:solidFill>
                  <a:srgbClr val="FF0000"/>
                </a:solidFill>
                <a:latin typeface="宋体" pitchFamily="2" charset="-122"/>
              </a:rPr>
              <a:t>128mA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电流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。负载电流越小、总线驱动距离越长 </a:t>
            </a:r>
            <a:endParaRPr kumimoji="1" lang="zh-CN" altLang="en-US" sz="2000" b="1" dirty="0">
              <a:solidFill>
                <a:srgbClr val="000000"/>
              </a:solidFill>
              <a:latin typeface="宋体" pitchFamily="2" charset="-122"/>
            </a:endParaRPr>
          </a:p>
          <a:p>
            <a:pPr indent="-144000">
              <a:spcAft>
                <a:spcPts val="400"/>
              </a:spcAft>
              <a:buFontTx/>
              <a:buChar char="•"/>
            </a:pP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采用</a:t>
            </a:r>
            <a:r>
              <a:rPr kumimoji="1" lang="zh-CN" altLang="en-US" sz="2000" b="1" dirty="0">
                <a:solidFill>
                  <a:srgbClr val="E8082D"/>
                </a:solidFill>
                <a:latin typeface="宋体" pitchFamily="2" charset="-122"/>
              </a:rPr>
              <a:t>非屏蔽</a:t>
            </a:r>
            <a:r>
              <a:rPr kumimoji="1" lang="zh-CN" altLang="en-US" sz="2000" b="1" u="sng" dirty="0">
                <a:solidFill>
                  <a:srgbClr val="FF0000"/>
                </a:solidFill>
                <a:latin typeface="宋体" pitchFamily="2" charset="-122"/>
              </a:rPr>
              <a:t>双绞线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。线径越大、总线驱动距离越长。 </a:t>
            </a:r>
            <a:endParaRPr kumimoji="1" lang="zh-CN" altLang="en-US" sz="2000" b="1" dirty="0">
              <a:solidFill>
                <a:srgbClr val="000000"/>
              </a:solidFill>
              <a:latin typeface="宋体" pitchFamily="2" charset="-122"/>
            </a:endParaRPr>
          </a:p>
          <a:p>
            <a:pPr indent="-144000">
              <a:spcAft>
                <a:spcPts val="400"/>
              </a:spcAft>
              <a:buFontTx/>
              <a:buChar char="•"/>
            </a:pP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可以采用</a:t>
            </a:r>
            <a:r>
              <a:rPr kumimoji="1" lang="zh-CN" altLang="en-US" sz="2000" b="1" dirty="0">
                <a:solidFill>
                  <a:srgbClr val="FF0000"/>
                </a:solidFill>
                <a:latin typeface="宋体" pitchFamily="2" charset="-122"/>
              </a:rPr>
              <a:t>简洁的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星型连接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。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安装时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要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注意极性。</a:t>
            </a:r>
          </a:p>
          <a:p>
            <a:pPr indent="-144000">
              <a:spcAft>
                <a:spcPts val="400"/>
              </a:spcAft>
              <a:buFontTx/>
              <a:buChar char="•"/>
            </a:pP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每个总线设备都有其</a:t>
            </a:r>
            <a:r>
              <a:rPr kumimoji="1" lang="zh-CN" altLang="en-US" sz="2000" b="1" dirty="0">
                <a:solidFill>
                  <a:srgbClr val="E8082D"/>
                </a:solidFill>
                <a:latin typeface="宋体" pitchFamily="2" charset="-122"/>
              </a:rPr>
              <a:t>唯一的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地址码供主机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识别，不用通过拨码开关设定，地址码不会重复 。</a:t>
            </a:r>
            <a:endParaRPr kumimoji="1" lang="zh-CN" altLang="en-US" sz="2000" b="1" dirty="0">
              <a:solidFill>
                <a:srgbClr val="000000"/>
              </a:solidFill>
              <a:latin typeface="宋体" pitchFamily="2" charset="-122"/>
            </a:endParaRPr>
          </a:p>
          <a:p>
            <a:pPr indent="-144000">
              <a:spcAft>
                <a:spcPts val="400"/>
              </a:spcAft>
              <a:buFontTx/>
              <a:buChar char="•"/>
            </a:pP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总线长度总和不能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超过</a:t>
            </a:r>
            <a:r>
              <a:rPr kumimoji="1" lang="en-US" altLang="zh-CN" sz="2000" b="1" dirty="0" smtClean="0">
                <a:solidFill>
                  <a:srgbClr val="FF0000"/>
                </a:solidFill>
                <a:latin typeface="宋体" pitchFamily="2" charset="-122"/>
              </a:rPr>
              <a:t>3658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宋体" pitchFamily="2" charset="-122"/>
              </a:rPr>
              <a:t>米 </a:t>
            </a:r>
            <a:r>
              <a:rPr kumimoji="1" lang="en-US" altLang="zh-CN" sz="2000" b="1" dirty="0">
                <a:solidFill>
                  <a:srgbClr val="FF0000"/>
                </a:solidFill>
                <a:latin typeface="宋体" pitchFamily="2" charset="-122"/>
              </a:rPr>
              <a:t>(</a:t>
            </a:r>
            <a:r>
              <a:rPr kumimoji="1" lang="zh-CN" altLang="en-US" sz="2000" b="1" dirty="0">
                <a:solidFill>
                  <a:srgbClr val="FF0000"/>
                </a:solidFill>
                <a:latin typeface="宋体" pitchFamily="2" charset="-122"/>
              </a:rPr>
              <a:t>屏蔽线减半</a:t>
            </a:r>
            <a:r>
              <a:rPr kumimoji="1" lang="en-US" altLang="zh-CN" sz="2000" b="1" dirty="0">
                <a:solidFill>
                  <a:srgbClr val="FF0000"/>
                </a:solidFill>
                <a:latin typeface="宋体" pitchFamily="2" charset="-122"/>
              </a:rPr>
              <a:t>)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。</a:t>
            </a:r>
          </a:p>
          <a:p>
            <a:pPr indent="-144000">
              <a:spcAft>
                <a:spcPts val="400"/>
              </a:spcAft>
              <a:buFontTx/>
              <a:buChar char="•"/>
            </a:pPr>
            <a:r>
              <a:rPr kumimoji="1" lang="en-US" altLang="zh-CN" sz="2000" b="1" dirty="0" smtClean="0">
                <a:solidFill>
                  <a:srgbClr val="000000"/>
                </a:solidFill>
                <a:latin typeface="宋体" pitchFamily="2" charset="-122"/>
              </a:rPr>
              <a:t>4297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模块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可以用来为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总线回路提供</a:t>
            </a:r>
            <a:r>
              <a:rPr kumimoji="1" lang="zh-CN" altLang="en-US" sz="2000" b="1" dirty="0">
                <a:solidFill>
                  <a:srgbClr val="E8082D"/>
                </a:solidFill>
                <a:latin typeface="宋体" pitchFamily="2" charset="-122"/>
              </a:rPr>
              <a:t>额外的</a:t>
            </a:r>
            <a:r>
              <a:rPr kumimoji="1" lang="en-US" altLang="zh-CN" sz="2000" b="1" dirty="0">
                <a:solidFill>
                  <a:srgbClr val="E8082D"/>
                </a:solidFill>
                <a:latin typeface="宋体" pitchFamily="2" charset="-122"/>
              </a:rPr>
              <a:t>128mA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电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流，从而延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伸总线回路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长度达到</a:t>
            </a:r>
            <a:r>
              <a:rPr kumimoji="1" lang="en-US" altLang="zh-CN" sz="2000" b="1" dirty="0" smtClean="0">
                <a:solidFill>
                  <a:srgbClr val="000000"/>
                </a:solidFill>
                <a:latin typeface="宋体" pitchFamily="2" charset="-122"/>
              </a:rPr>
              <a:t>3658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米。 并隔离不同区段的总线，避免一个区段的总线短路影响其它区段；</a:t>
            </a:r>
            <a:endParaRPr kumimoji="1" lang="en-US" altLang="zh-CN" sz="2000" b="1" dirty="0" smtClean="0">
              <a:solidFill>
                <a:srgbClr val="000000"/>
              </a:solidFill>
              <a:latin typeface="宋体" pitchFamily="2" charset="-122"/>
            </a:endParaRPr>
          </a:p>
          <a:p>
            <a:pPr indent="-144000">
              <a:spcAft>
                <a:spcPts val="400"/>
              </a:spcAft>
              <a:buFont typeface="Arial" pitchFamily="34" charset="0"/>
              <a:buChar char="•"/>
            </a:pP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一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台</a:t>
            </a:r>
            <a:r>
              <a:rPr kumimoji="1" lang="en-US" altLang="zh-CN" sz="2000" b="1" dirty="0" smtClean="0">
                <a:solidFill>
                  <a:srgbClr val="000000"/>
                </a:solidFill>
                <a:latin typeface="宋体" pitchFamily="2" charset="-122"/>
              </a:rPr>
              <a:t>VISTA-128BPT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可以最多并连</a:t>
            </a:r>
            <a:r>
              <a:rPr kumimoji="1" lang="en-US" altLang="zh-CN" sz="2000" b="1" dirty="0" smtClean="0">
                <a:solidFill>
                  <a:srgbClr val="000000"/>
                </a:solidFill>
                <a:latin typeface="宋体" pitchFamily="2" charset="-122"/>
              </a:rPr>
              <a:t>8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个</a:t>
            </a:r>
            <a:r>
              <a:rPr kumimoji="1" lang="en-US" altLang="zh-CN" sz="2000" b="1" dirty="0" smtClean="0">
                <a:solidFill>
                  <a:srgbClr val="000000"/>
                </a:solidFill>
                <a:latin typeface="宋体" pitchFamily="2" charset="-122"/>
              </a:rPr>
              <a:t>4297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模块 （注意：</a:t>
            </a:r>
            <a:r>
              <a:rPr kumimoji="1" lang="en-US" altLang="zh-CN" sz="2000" b="1" dirty="0" smtClean="0">
                <a:solidFill>
                  <a:srgbClr val="000000"/>
                </a:solidFill>
                <a:latin typeface="宋体" pitchFamily="2" charset="-122"/>
              </a:rPr>
              <a:t>4297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 不能串连）。</a:t>
            </a:r>
            <a:endParaRPr kumimoji="1" lang="en-US" altLang="zh-CN" sz="2000" b="1" dirty="0" smtClean="0">
              <a:solidFill>
                <a:srgbClr val="000000"/>
              </a:solidFill>
              <a:latin typeface="宋体" pitchFamily="2" charset="-122"/>
            </a:endParaRPr>
          </a:p>
          <a:p>
            <a:pPr indent="-144000">
              <a:spcAft>
                <a:spcPts val="400"/>
              </a:spcAft>
              <a:buFont typeface="Arial" pitchFamily="34" charset="0"/>
              <a:buChar char="•"/>
            </a:pPr>
            <a:r>
              <a:rPr kumimoji="1" lang="en-US" altLang="zh-CN" sz="2000" b="1" dirty="0" err="1" smtClean="0">
                <a:solidFill>
                  <a:srgbClr val="000000"/>
                </a:solidFill>
                <a:latin typeface="宋体" pitchFamily="2" charset="-122"/>
              </a:rPr>
              <a:t>VPlex</a:t>
            </a:r>
            <a:r>
              <a:rPr kumimoji="1" lang="en-US" altLang="zh-CN" sz="2000" b="1" dirty="0" smtClean="0">
                <a:solidFill>
                  <a:srgbClr val="000000"/>
                </a:solidFill>
                <a:latin typeface="宋体" pitchFamily="2" charset="-122"/>
              </a:rPr>
              <a:t>-VSI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 模块可以用来监测</a:t>
            </a:r>
            <a:r>
              <a:rPr kumimoji="1" lang="en-US" altLang="zh-CN" sz="2000" b="1" dirty="0" smtClean="0">
                <a:solidFill>
                  <a:srgbClr val="000000"/>
                </a:solidFill>
                <a:latin typeface="宋体" pitchFamily="2" charset="-122"/>
              </a:rPr>
              <a:t>V-</a:t>
            </a:r>
            <a:r>
              <a:rPr kumimoji="1" lang="en-US" altLang="zh-CN" sz="2000" b="1" dirty="0" err="1" smtClean="0">
                <a:solidFill>
                  <a:srgbClr val="000000"/>
                </a:solidFill>
                <a:latin typeface="宋体" pitchFamily="2" charset="-122"/>
              </a:rPr>
              <a:t>Plex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总线上的故障，点亮</a:t>
            </a:r>
            <a:r>
              <a:rPr kumimoji="1" lang="en-US" altLang="zh-CN" sz="2000" b="1" dirty="0" smtClean="0">
                <a:solidFill>
                  <a:srgbClr val="000000"/>
                </a:solidFill>
                <a:latin typeface="宋体" pitchFamily="2" charset="-122"/>
              </a:rPr>
              <a:t>LED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报告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故障，并隔离该段总线，主机会显示故障地址模块的错误信息。</a:t>
            </a:r>
            <a:r>
              <a:rPr kumimoji="1" lang="en-US" altLang="zh-CN" sz="2000" b="1" dirty="0" err="1" smtClean="0">
                <a:solidFill>
                  <a:srgbClr val="000000"/>
                </a:solidFill>
                <a:latin typeface="宋体" pitchFamily="2" charset="-122"/>
              </a:rPr>
              <a:t>VPlex</a:t>
            </a:r>
            <a:r>
              <a:rPr kumimoji="1" lang="en-US" altLang="zh-CN" sz="2000" b="1" dirty="0" smtClean="0">
                <a:solidFill>
                  <a:srgbClr val="000000"/>
                </a:solidFill>
                <a:latin typeface="宋体" pitchFamily="2" charset="-122"/>
              </a:rPr>
              <a:t>-VSI</a:t>
            </a:r>
            <a:r>
              <a:rPr kumimoji="1" lang="zh-CN" altLang="en-US" sz="2000" b="1" dirty="0" smtClean="0">
                <a:solidFill>
                  <a:srgbClr val="000000"/>
                </a:solidFill>
                <a:latin typeface="宋体" pitchFamily="2" charset="-122"/>
              </a:rPr>
              <a:t>的数量不限，可以串联或并联</a:t>
            </a:r>
            <a:endParaRPr kumimoji="1" lang="en-US" altLang="zh-CN" sz="2000" b="1" dirty="0" smtClean="0">
              <a:solidFill>
                <a:srgbClr val="000000"/>
              </a:solidFill>
              <a:latin typeface="宋体" pitchFamily="2" charset="-122"/>
            </a:endParaRPr>
          </a:p>
          <a:p>
            <a:endParaRPr lang="zh-CN" altLang="en-US" sz="2000" b="1" dirty="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18466" name="Rectangle 34"/>
          <p:cNvSpPr>
            <a:spLocks noChangeArrowheads="1"/>
          </p:cNvSpPr>
          <p:nvPr/>
        </p:nvSpPr>
        <p:spPr bwMode="auto">
          <a:xfrm>
            <a:off x="539552" y="965200"/>
            <a:ext cx="842147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——VISTA-128BPT</a:t>
            </a:r>
            <a:r>
              <a:rPr lang="zh-CN" altLang="en-US" sz="2800" b="1" dirty="0" smtClean="0">
                <a:solidFill>
                  <a:schemeClr val="accent2"/>
                </a:solidFill>
              </a:rPr>
              <a:t>总线</a:t>
            </a:r>
            <a:r>
              <a:rPr lang="zh-CN" altLang="en-US" sz="2800" b="1" dirty="0">
                <a:solidFill>
                  <a:schemeClr val="accent2"/>
                </a:solidFill>
              </a:rPr>
              <a:t>回路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4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46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5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15826"/>
            <a:ext cx="8229600" cy="868958"/>
          </a:xfrm>
        </p:spPr>
        <p:txBody>
          <a:bodyPr/>
          <a:lstStyle/>
          <a:p>
            <a:r>
              <a:rPr lang="zh-CN" altLang="en-US" sz="3200" dirty="0" smtClean="0"/>
              <a:t>负载电流、线径与总线驱动距离的关系</a:t>
            </a:r>
            <a:endParaRPr lang="zh-CN" altLang="en-US" sz="3200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619672" y="1916832"/>
          <a:ext cx="6408714" cy="3648798"/>
        </p:xfrm>
        <a:graphic>
          <a:graphicData uri="http://schemas.openxmlformats.org/drawingml/2006/table">
            <a:tbl>
              <a:tblPr/>
              <a:tblGrid>
                <a:gridCol w="1723669"/>
                <a:gridCol w="937009"/>
                <a:gridCol w="937009"/>
                <a:gridCol w="937009"/>
                <a:gridCol w="937009"/>
                <a:gridCol w="937009"/>
              </a:tblGrid>
              <a:tr h="170419">
                <a:tc>
                  <a:txBody>
                    <a:bodyPr/>
                    <a:lstStyle/>
                    <a:p>
                      <a:pPr algn="l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zh-CN" altLang="en-US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线径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l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AWG</a:t>
                      </a:r>
                      <a:r>
                        <a:rPr lang="zh-CN" altLang="en-US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</a:t>
                      </a:r>
                      <a:r>
                        <a:rPr lang="en-US" altLang="zh-CN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24</a:t>
                      </a:r>
                      <a:r>
                        <a:rPr lang="zh-CN" altLang="en-US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AWG</a:t>
                      </a:r>
                      <a:r>
                        <a:rPr lang="zh-CN" altLang="en-US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</a:t>
                      </a:r>
                      <a:r>
                        <a:rPr lang="en-US" altLang="zh-CN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AWG</a:t>
                      </a:r>
                      <a:r>
                        <a:rPr lang="zh-CN" altLang="en-US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</a:t>
                      </a:r>
                      <a:r>
                        <a:rPr lang="en-US" altLang="zh-CN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AWG</a:t>
                      </a:r>
                      <a:r>
                        <a:rPr lang="zh-CN" altLang="en-US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</a:t>
                      </a:r>
                      <a:r>
                        <a:rPr lang="en-US" altLang="zh-CN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AWG</a:t>
                      </a:r>
                      <a:r>
                        <a:rPr lang="zh-CN" altLang="en-US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</a:t>
                      </a:r>
                      <a:r>
                        <a:rPr lang="en-US" altLang="zh-CN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负载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(</a:t>
                      </a:r>
                      <a:r>
                        <a:rPr lang="en-US" sz="1200" b="1" i="0" u="none" strike="noStrike" dirty="0" err="1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@ 11.5 VDC)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RVVS2*0.20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RVVS2*0.33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RVVS2*0.52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RVVS2*0.82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RVVS2*1.3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1-8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1,829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3,658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3,658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3,658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3,658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9-16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1,396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2,216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3,569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3,658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3,658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17-24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931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1,478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2,380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3,658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3,658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25-32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699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1,109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1,783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2,822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3,658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33-40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559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887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1,426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2,259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3,584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41-48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465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738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1,189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1,881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2,987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49-56 mA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399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634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1,021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1,612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2,560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57-64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349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555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893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1,411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2,240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65-72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311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494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792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1,253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1,993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73-80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278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442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713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1,128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1,792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81-88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253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402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649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1,027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1,631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89-96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232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369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594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942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1,494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97-104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215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341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549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869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1,378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105-112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200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317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509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808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1,280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113-120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186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296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475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753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1,195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41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121-128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mA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+mj-lt"/>
                        <a:ea typeface="+mj-ea"/>
                      </a:endParaRP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175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277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445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  </a:t>
                      </a:r>
                      <a:r>
                        <a:rPr lang="en-US" altLang="zh-CN" sz="1200" b="1" i="0" u="none" strike="noStrike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704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     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latin typeface="+mj-lt"/>
                          <a:ea typeface="+mj-ea"/>
                        </a:rPr>
                        <a:t>1,122 </a:t>
                      </a:r>
                    </a:p>
                  </a:txBody>
                  <a:tcPr marL="9162" marR="9162" marT="916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547664" y="1484784"/>
            <a:ext cx="2916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表格一   （距离单位：米）</a:t>
            </a:r>
            <a:endParaRPr lang="zh-CN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619672" y="5805264"/>
            <a:ext cx="37513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1" lang="zh-CN" altLang="en-US" b="1" dirty="0">
                <a:solidFill>
                  <a:srgbClr val="000000"/>
                </a:solidFill>
                <a:latin typeface="宋体" pitchFamily="2" charset="-122"/>
              </a:rPr>
              <a:t>负载电流越小、总线驱动距离越</a:t>
            </a:r>
            <a:r>
              <a:rPr kumimoji="1" lang="zh-CN" altLang="en-US" b="1" dirty="0" smtClean="0">
                <a:solidFill>
                  <a:srgbClr val="000000"/>
                </a:solidFill>
                <a:latin typeface="宋体" pitchFamily="2" charset="-122"/>
              </a:rPr>
              <a:t>长</a:t>
            </a:r>
            <a:endParaRPr kumimoji="1" lang="en-US" altLang="zh-CN" b="1" dirty="0" smtClean="0">
              <a:solidFill>
                <a:srgbClr val="000000"/>
              </a:solidFill>
              <a:latin typeface="宋体" pitchFamily="2" charset="-122"/>
            </a:endParaRPr>
          </a:p>
          <a:p>
            <a:pPr>
              <a:buFont typeface="Arial" pitchFamily="34" charset="0"/>
              <a:buChar char="•"/>
            </a:pPr>
            <a:r>
              <a:rPr kumimoji="1" lang="zh-CN" altLang="en-US" b="1" dirty="0">
                <a:solidFill>
                  <a:srgbClr val="000000"/>
                </a:solidFill>
                <a:latin typeface="宋体" pitchFamily="2" charset="-122"/>
              </a:rPr>
              <a:t>线径越大、总线驱动距离越长</a:t>
            </a:r>
            <a:endParaRPr lang="zh-CN" alt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6553200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7BD48CFD-924A-4F1F-99B1-B6F4052366B4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19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475" name="Text Box 19"/>
          <p:cNvSpPr txBox="1">
            <a:spLocks noChangeArrowheads="1"/>
          </p:cNvSpPr>
          <p:nvPr/>
        </p:nvSpPr>
        <p:spPr bwMode="auto">
          <a:xfrm>
            <a:off x="2484438" y="1747664"/>
            <a:ext cx="4468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400" b="1" dirty="0">
                <a:latin typeface="Times New Roman" pitchFamily="18" charset="0"/>
              </a:rPr>
              <a:t>   </a:t>
            </a:r>
            <a:r>
              <a:rPr kumimoji="1" lang="zh-CN" altLang="en-US" sz="2400" b="1" dirty="0">
                <a:latin typeface="Times New Roman" pitchFamily="18" charset="0"/>
              </a:rPr>
              <a:t>使用一个 </a:t>
            </a:r>
            <a:r>
              <a:rPr kumimoji="1" lang="en-US" altLang="zh-CN" sz="2400" b="1" dirty="0">
                <a:latin typeface="Times New Roman" pitchFamily="18" charset="0"/>
              </a:rPr>
              <a:t>4297</a:t>
            </a:r>
            <a:r>
              <a:rPr kumimoji="1" lang="zh-CN" altLang="en-US" sz="2400" b="1" dirty="0">
                <a:latin typeface="Times New Roman" pitchFamily="18" charset="0"/>
              </a:rPr>
              <a:t>模块的总线连接</a:t>
            </a:r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619250" y="1144588"/>
            <a:ext cx="668324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endParaRPr lang="en-US" altLang="zh-CN" sz="2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pic>
        <p:nvPicPr>
          <p:cNvPr id="9" name="Picture 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1098" y="2492896"/>
            <a:ext cx="77533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9" name="组合 18"/>
          <p:cNvGrpSpPr/>
          <p:nvPr/>
        </p:nvGrpSpPr>
        <p:grpSpPr>
          <a:xfrm>
            <a:off x="971600" y="2257127"/>
            <a:ext cx="2160240" cy="1294403"/>
            <a:chOff x="971600" y="2257127"/>
            <a:chExt cx="2160240" cy="1294403"/>
          </a:xfrm>
        </p:grpSpPr>
        <p:sp>
          <p:nvSpPr>
            <p:cNvPr id="11" name="TextBox 10"/>
            <p:cNvSpPr txBox="1"/>
            <p:nvPr/>
          </p:nvSpPr>
          <p:spPr>
            <a:xfrm>
              <a:off x="971600" y="2780928"/>
              <a:ext cx="864096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 smtClean="0"/>
                <a:t>VISTA</a:t>
              </a:r>
            </a:p>
            <a:p>
              <a:pPr algn="ctr"/>
              <a:r>
                <a:rPr lang="en-US" altLang="zh-CN" sz="1400" dirty="0" smtClean="0"/>
                <a:t>128BPT</a:t>
              </a:r>
              <a:endParaRPr lang="zh-CN" altLang="en-US" sz="14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910159" y="3212976"/>
              <a:ext cx="1221681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/>
                <a:t>V-</a:t>
              </a:r>
              <a:r>
                <a:rPr lang="en-US" altLang="zh-CN" sz="1600" dirty="0" err="1" smtClean="0"/>
                <a:t>plex</a:t>
              </a:r>
              <a:r>
                <a:rPr lang="en-US" altLang="zh-CN" sz="1600" dirty="0" smtClean="0"/>
                <a:t> </a:t>
              </a:r>
              <a:r>
                <a:rPr lang="zh-CN" altLang="en-US" sz="1600" dirty="0" smtClean="0"/>
                <a:t>总线</a:t>
              </a:r>
              <a:endParaRPr lang="zh-CN" altLang="en-US" sz="16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115616" y="2257127"/>
              <a:ext cx="1481496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/>
                <a:t>辅助电源</a:t>
              </a:r>
              <a:r>
                <a:rPr lang="en-US" altLang="zh-CN" sz="1400" dirty="0" smtClean="0"/>
                <a:t>12VDC</a:t>
              </a:r>
              <a:endParaRPr lang="zh-CN" altLang="en-US" sz="1400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611560" y="3861048"/>
            <a:ext cx="37444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D1-i</a:t>
            </a:r>
            <a:r>
              <a:rPr lang="zh-CN" altLang="en-US" sz="1400" dirty="0" smtClean="0"/>
              <a:t> </a:t>
            </a:r>
            <a:r>
              <a:rPr lang="en-US" altLang="zh-CN" sz="1400" dirty="0" smtClean="0"/>
              <a:t>+</a:t>
            </a:r>
            <a:r>
              <a:rPr lang="zh-CN" altLang="en-US" sz="1400" dirty="0" smtClean="0"/>
              <a:t> </a:t>
            </a:r>
            <a:r>
              <a:rPr lang="en-US" altLang="zh-CN" sz="1400" dirty="0" smtClean="0"/>
              <a:t>….+</a:t>
            </a:r>
            <a:r>
              <a:rPr lang="en-US" altLang="zh-CN" sz="1400" dirty="0" err="1" smtClean="0"/>
              <a:t>Dn-i</a:t>
            </a:r>
            <a:r>
              <a:rPr lang="en-US" altLang="zh-CN" sz="1400" dirty="0" smtClean="0"/>
              <a:t>  = </a:t>
            </a:r>
            <a:r>
              <a:rPr lang="zh-CN" altLang="en-US" sz="1400" dirty="0" smtClean="0"/>
              <a:t>最多</a:t>
            </a:r>
            <a:r>
              <a:rPr lang="en-US" altLang="zh-CN" sz="1400" dirty="0" smtClean="0"/>
              <a:t>128</a:t>
            </a:r>
            <a:r>
              <a:rPr lang="zh-CN" altLang="en-US" sz="1400" dirty="0" smtClean="0"/>
              <a:t> </a:t>
            </a:r>
            <a:r>
              <a:rPr lang="en-US" altLang="zh-CN" sz="1400" dirty="0" err="1" smtClean="0"/>
              <a:t>mA</a:t>
            </a:r>
            <a:r>
              <a:rPr lang="en-US" altLang="zh-CN" sz="1400" dirty="0" smtClean="0"/>
              <a:t> </a:t>
            </a:r>
            <a:r>
              <a:rPr lang="zh-CN" altLang="en-US" sz="1400" dirty="0" smtClean="0"/>
              <a:t>的负载</a:t>
            </a:r>
            <a:endParaRPr lang="en-US" altLang="zh-CN" sz="1400" dirty="0" smtClean="0"/>
          </a:p>
          <a:p>
            <a:r>
              <a:rPr lang="en-US" altLang="zh-CN" sz="1400" dirty="0" smtClean="0"/>
              <a:t>D1-o</a:t>
            </a:r>
            <a:r>
              <a:rPr lang="zh-CN" altLang="en-US" sz="1400" dirty="0" smtClean="0"/>
              <a:t> </a:t>
            </a:r>
            <a:r>
              <a:rPr lang="en-US" altLang="zh-CN" sz="1400" dirty="0" smtClean="0"/>
              <a:t>+</a:t>
            </a:r>
            <a:r>
              <a:rPr lang="zh-CN" altLang="en-US" sz="1400" dirty="0" smtClean="0"/>
              <a:t> </a:t>
            </a:r>
            <a:r>
              <a:rPr lang="en-US" altLang="zh-CN" sz="1400" dirty="0" smtClean="0"/>
              <a:t>….+</a:t>
            </a:r>
            <a:r>
              <a:rPr lang="en-US" altLang="zh-CN" sz="1400" dirty="0" err="1" smtClean="0"/>
              <a:t>Dn</a:t>
            </a:r>
            <a:r>
              <a:rPr lang="en-US" altLang="zh-CN" sz="1400" dirty="0" smtClean="0"/>
              <a:t>-o  = </a:t>
            </a:r>
            <a:r>
              <a:rPr lang="zh-CN" altLang="en-US" sz="1400" dirty="0" smtClean="0"/>
              <a:t>最多</a:t>
            </a:r>
            <a:r>
              <a:rPr lang="en-US" altLang="zh-CN" sz="1400" dirty="0" smtClean="0"/>
              <a:t>128</a:t>
            </a:r>
            <a:r>
              <a:rPr lang="zh-CN" altLang="en-US" sz="1400" dirty="0" smtClean="0"/>
              <a:t> </a:t>
            </a:r>
            <a:r>
              <a:rPr lang="en-US" altLang="zh-CN" sz="1400" dirty="0" err="1" smtClean="0"/>
              <a:t>mA</a:t>
            </a:r>
            <a:r>
              <a:rPr lang="en-US" altLang="zh-CN" sz="1400" dirty="0" smtClean="0"/>
              <a:t> </a:t>
            </a:r>
            <a:r>
              <a:rPr lang="zh-CN" altLang="en-US" sz="1400" dirty="0" smtClean="0"/>
              <a:t>的负载</a:t>
            </a:r>
            <a:endParaRPr lang="en-US" altLang="zh-CN" sz="1400" dirty="0" smtClean="0"/>
          </a:p>
          <a:p>
            <a:r>
              <a:rPr lang="en-US" altLang="zh-CN" sz="1400" dirty="0" smtClean="0"/>
              <a:t>Lin + Lout  </a:t>
            </a:r>
            <a:r>
              <a:rPr lang="zh-CN" altLang="en-US" sz="1400" dirty="0" smtClean="0"/>
              <a:t>的总长度不能超过</a:t>
            </a:r>
            <a:r>
              <a:rPr lang="en-US" altLang="zh-CN" sz="1400" dirty="0" smtClean="0"/>
              <a:t>3658</a:t>
            </a:r>
            <a:r>
              <a:rPr lang="zh-CN" altLang="en-US" sz="1400" dirty="0" smtClean="0"/>
              <a:t>米</a:t>
            </a:r>
            <a:endParaRPr lang="zh-CN" altLang="en-US" sz="1400" dirty="0"/>
          </a:p>
        </p:txBody>
      </p:sp>
      <p:graphicFrame>
        <p:nvGraphicFramePr>
          <p:cNvPr id="15" name="表格 14"/>
          <p:cNvGraphicFramePr>
            <a:graphicFrameLocks noGrp="1"/>
          </p:cNvGraphicFramePr>
          <p:nvPr/>
        </p:nvGraphicFramePr>
        <p:xfrm>
          <a:off x="4860032" y="4581128"/>
          <a:ext cx="3672408" cy="1813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3880"/>
                <a:gridCol w="888486"/>
                <a:gridCol w="1540042"/>
              </a:tblGrid>
              <a:tr h="228025">
                <a:tc>
                  <a:txBody>
                    <a:bodyPr/>
                    <a:lstStyle/>
                    <a:p>
                      <a:r>
                        <a:rPr lang="zh-CN" altLang="en-US" sz="1100" dirty="0" smtClean="0">
                          <a:solidFill>
                            <a:schemeClr val="tx1"/>
                          </a:solidFill>
                        </a:rPr>
                        <a:t>模块</a:t>
                      </a:r>
                      <a:endParaRPr lang="zh-CN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100" dirty="0" smtClean="0">
                          <a:solidFill>
                            <a:schemeClr val="tx1"/>
                          </a:solidFill>
                        </a:rPr>
                        <a:t>负载</a:t>
                      </a:r>
                      <a:endParaRPr lang="zh-CN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100" dirty="0" smtClean="0">
                          <a:solidFill>
                            <a:schemeClr val="tx1"/>
                          </a:solidFill>
                        </a:rPr>
                        <a:t>备注</a:t>
                      </a:r>
                      <a:endParaRPr lang="zh-CN" alt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228025"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4193SN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1.5mA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1100" dirty="0"/>
                    </a:p>
                  </a:txBody>
                  <a:tcPr/>
                </a:tc>
              </a:tr>
              <a:tr h="228025"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4193SNP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1.7mA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1100" dirty="0"/>
                    </a:p>
                  </a:txBody>
                  <a:tcPr/>
                </a:tc>
              </a:tr>
              <a:tr h="228025"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4293SN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1.0mA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1100" dirty="0"/>
                    </a:p>
                  </a:txBody>
                  <a:tcPr/>
                </a:tc>
              </a:tr>
              <a:tr h="228025"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4101SN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7.0mA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1100" dirty="0"/>
                    </a:p>
                  </a:txBody>
                  <a:tcPr/>
                </a:tc>
              </a:tr>
              <a:tr h="228025"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4208SN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0.6mA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100" dirty="0" smtClean="0"/>
                        <a:t>采用独立供电时</a:t>
                      </a:r>
                      <a:endParaRPr lang="zh-CN" altLang="en-US" sz="1100" dirty="0"/>
                    </a:p>
                  </a:txBody>
                  <a:tcPr/>
                </a:tc>
              </a:tr>
              <a:tr h="228025"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VPLEX-VSI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1.2mA </a:t>
                      </a:r>
                      <a:endParaRPr lang="zh-CN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100" dirty="0" smtClean="0"/>
                        <a:t>LED </a:t>
                      </a:r>
                      <a:r>
                        <a:rPr lang="zh-CN" altLang="en-US" sz="1100" dirty="0" smtClean="0"/>
                        <a:t>亮时：</a:t>
                      </a:r>
                      <a:r>
                        <a:rPr lang="en-US" altLang="zh-CN" sz="1100" dirty="0" smtClean="0"/>
                        <a:t>5.0mA</a:t>
                      </a:r>
                      <a:endParaRPr lang="zh-CN" alt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4860032" y="4149080"/>
            <a:ext cx="36086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表格二   （常用模块的总线负载）</a:t>
            </a:r>
            <a:endParaRPr lang="zh-CN" altLang="en-US" dirty="0"/>
          </a:p>
        </p:txBody>
      </p:sp>
      <p:pic>
        <p:nvPicPr>
          <p:cNvPr id="19484" name="Picture 28" descr="https://library.ademconet.com/MWT/fs2/6/66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4725144"/>
            <a:ext cx="1190625" cy="1733551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2411760" y="6381328"/>
            <a:ext cx="11521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4297 </a:t>
            </a:r>
            <a:r>
              <a:rPr lang="zh-CN" altLang="en-US" sz="1400" dirty="0" smtClean="0"/>
              <a:t>模块</a:t>
            </a:r>
            <a:endParaRPr lang="zh-CN" altLang="en-US" sz="1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6553200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8A2516EC-7013-4DFD-BB2D-7CA3509FE1D3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20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2484438" y="1576388"/>
            <a:ext cx="4486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4000" b="1" dirty="0">
                <a:latin typeface="Times New Roman" pitchFamily="18" charset="0"/>
                <a:ea typeface="黑体" pitchFamily="2" charset="-122"/>
              </a:rPr>
              <a:t> </a:t>
            </a:r>
            <a:r>
              <a:rPr kumimoji="1" lang="zh-CN" altLang="en-US" sz="2400" b="1" dirty="0">
                <a:latin typeface="Times New Roman" pitchFamily="18" charset="0"/>
              </a:rPr>
              <a:t>使用多个 </a:t>
            </a:r>
            <a:r>
              <a:rPr kumimoji="1" lang="en-US" altLang="zh-CN" sz="2400" b="1" dirty="0">
                <a:latin typeface="Times New Roman" pitchFamily="18" charset="0"/>
              </a:rPr>
              <a:t>4297</a:t>
            </a:r>
            <a:r>
              <a:rPr kumimoji="1" lang="zh-CN" altLang="en-US" sz="2400" b="1" dirty="0">
                <a:latin typeface="Times New Roman" pitchFamily="18" charset="0"/>
              </a:rPr>
              <a:t>模块的总线连接</a:t>
            </a:r>
          </a:p>
        </p:txBody>
      </p:sp>
      <p:pic>
        <p:nvPicPr>
          <p:cNvPr id="20500" name="Picture 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441575"/>
            <a:ext cx="7118176" cy="3191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501" name="Rectangle 21"/>
          <p:cNvSpPr>
            <a:spLocks noChangeArrowheads="1"/>
          </p:cNvSpPr>
          <p:nvPr/>
        </p:nvSpPr>
        <p:spPr bwMode="auto">
          <a:xfrm>
            <a:off x="1619250" y="1000125"/>
            <a:ext cx="69370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——VISTA-128BPT</a:t>
            </a:r>
            <a:endParaRPr lang="en-US" altLang="zh-CN" sz="2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87624" y="3212976"/>
            <a:ext cx="89567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/>
              <a:t>VISTA</a:t>
            </a:r>
          </a:p>
          <a:p>
            <a:pPr algn="ctr"/>
            <a:r>
              <a:rPr lang="en-US" altLang="zh-CN" sz="1400" dirty="0" smtClean="0"/>
              <a:t>128BPT</a:t>
            </a:r>
            <a:endParaRPr lang="zh-CN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3707904" y="285293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L</a:t>
            </a:r>
            <a:r>
              <a:rPr lang="en-US" altLang="zh-CN" baseline="-25000" dirty="0" smtClean="0"/>
              <a:t>P1</a:t>
            </a:r>
            <a:endParaRPr lang="zh-CN" altLang="en-US" baseline="-25000" dirty="0"/>
          </a:p>
        </p:txBody>
      </p:sp>
      <p:sp>
        <p:nvSpPr>
          <p:cNvPr id="10" name="TextBox 9"/>
          <p:cNvSpPr txBox="1"/>
          <p:nvPr/>
        </p:nvSpPr>
        <p:spPr>
          <a:xfrm>
            <a:off x="3707904" y="335699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L</a:t>
            </a:r>
            <a:r>
              <a:rPr lang="en-US" altLang="zh-CN" baseline="-25000" dirty="0" smtClean="0"/>
              <a:t>P2</a:t>
            </a:r>
            <a:endParaRPr lang="zh-CN" altLang="en-US" baseline="-25000" dirty="0"/>
          </a:p>
        </p:txBody>
      </p:sp>
      <p:sp>
        <p:nvSpPr>
          <p:cNvPr id="11" name="TextBox 10"/>
          <p:cNvSpPr txBox="1"/>
          <p:nvPr/>
        </p:nvSpPr>
        <p:spPr>
          <a:xfrm>
            <a:off x="3779912" y="386104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L</a:t>
            </a:r>
            <a:r>
              <a:rPr lang="en-US" altLang="zh-CN" baseline="-25000" dirty="0" smtClean="0"/>
              <a:t>P8</a:t>
            </a:r>
            <a:endParaRPr lang="zh-CN" altLang="en-US" baseline="-25000" dirty="0"/>
          </a:p>
        </p:txBody>
      </p:sp>
      <p:sp>
        <p:nvSpPr>
          <p:cNvPr id="12" name="TextBox 11"/>
          <p:cNvSpPr txBox="1"/>
          <p:nvPr/>
        </p:nvSpPr>
        <p:spPr>
          <a:xfrm>
            <a:off x="7380312" y="26996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L</a:t>
            </a:r>
            <a:r>
              <a:rPr lang="en-US" altLang="zh-CN" baseline="-25000" dirty="0"/>
              <a:t>E</a:t>
            </a:r>
            <a:r>
              <a:rPr lang="en-US" altLang="zh-CN" baseline="-25000" dirty="0" smtClean="0"/>
              <a:t>1</a:t>
            </a:r>
            <a:endParaRPr lang="zh-CN" altLang="en-US" baseline="-25000" dirty="0"/>
          </a:p>
        </p:txBody>
      </p:sp>
      <p:sp>
        <p:nvSpPr>
          <p:cNvPr id="13" name="TextBox 12"/>
          <p:cNvSpPr txBox="1"/>
          <p:nvPr/>
        </p:nvSpPr>
        <p:spPr>
          <a:xfrm>
            <a:off x="7380312" y="335699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L</a:t>
            </a:r>
            <a:r>
              <a:rPr lang="en-US" altLang="zh-CN" baseline="-25000" dirty="0"/>
              <a:t>E</a:t>
            </a:r>
            <a:r>
              <a:rPr lang="en-US" altLang="zh-CN" baseline="-25000" dirty="0" smtClean="0"/>
              <a:t>2</a:t>
            </a:r>
            <a:endParaRPr lang="zh-CN" altLang="en-US" baseline="-25000" dirty="0"/>
          </a:p>
        </p:txBody>
      </p:sp>
      <p:sp>
        <p:nvSpPr>
          <p:cNvPr id="14" name="TextBox 13"/>
          <p:cNvSpPr txBox="1"/>
          <p:nvPr/>
        </p:nvSpPr>
        <p:spPr>
          <a:xfrm>
            <a:off x="7452320" y="406778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L</a:t>
            </a:r>
            <a:r>
              <a:rPr lang="en-US" altLang="zh-CN" baseline="-25000" dirty="0" smtClean="0"/>
              <a:t>E</a:t>
            </a:r>
            <a:r>
              <a:rPr lang="en-US" altLang="zh-CN" baseline="-25000" dirty="0"/>
              <a:t>8</a:t>
            </a:r>
            <a:endParaRPr lang="zh-CN" alt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2483768" y="5139963"/>
            <a:ext cx="5400600" cy="14875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1600" dirty="0" smtClean="0"/>
              <a:t>各段总线的长度需要符合表格一的规定和下面的条件</a:t>
            </a:r>
            <a:endParaRPr lang="en-US" altLang="zh-CN" sz="1600" dirty="0" smtClean="0"/>
          </a:p>
          <a:p>
            <a:pPr lvl="1"/>
            <a:r>
              <a:rPr lang="en-US" altLang="zh-CN" sz="1600" dirty="0" smtClean="0"/>
              <a:t>L</a:t>
            </a:r>
            <a:r>
              <a:rPr lang="en-US" altLang="zh-CN" sz="1600" baseline="-25000" dirty="0" smtClean="0"/>
              <a:t>E1</a:t>
            </a:r>
            <a:r>
              <a:rPr lang="en-US" altLang="zh-CN" sz="1600" dirty="0" smtClean="0"/>
              <a:t>+ (L</a:t>
            </a:r>
            <a:r>
              <a:rPr lang="en-US" altLang="zh-CN" sz="1600" baseline="-25000" dirty="0" smtClean="0"/>
              <a:t>P1+</a:t>
            </a:r>
            <a:r>
              <a:rPr lang="en-US" altLang="zh-CN" sz="1600" dirty="0" smtClean="0"/>
              <a:t>L</a:t>
            </a:r>
            <a:r>
              <a:rPr lang="en-US" altLang="zh-CN" sz="1600" baseline="-25000" dirty="0" smtClean="0"/>
              <a:t>P2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P3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P4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P5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P6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P7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P8</a:t>
            </a:r>
            <a:r>
              <a:rPr lang="en-US" altLang="zh-CN" sz="1600" dirty="0" smtClean="0"/>
              <a:t>)</a:t>
            </a:r>
            <a:r>
              <a:rPr lang="en-US" altLang="zh-CN" sz="1600" baseline="-25000" dirty="0" smtClean="0"/>
              <a:t> </a:t>
            </a:r>
            <a:r>
              <a:rPr lang="en-US" altLang="zh-CN" sz="1600" dirty="0" smtClean="0"/>
              <a:t>&lt; 3658</a:t>
            </a:r>
            <a:r>
              <a:rPr lang="zh-CN" altLang="en-US" sz="1600" dirty="0" smtClean="0"/>
              <a:t>米</a:t>
            </a:r>
            <a:r>
              <a:rPr lang="en-US" altLang="zh-CN" sz="1600" baseline="-25000" dirty="0" smtClean="0"/>
              <a:t> </a:t>
            </a:r>
          </a:p>
          <a:p>
            <a:pPr lvl="1"/>
            <a:r>
              <a:rPr lang="en-US" altLang="zh-CN" sz="1600" dirty="0" smtClean="0"/>
              <a:t>L</a:t>
            </a:r>
            <a:r>
              <a:rPr lang="en-US" altLang="zh-CN" sz="1600" baseline="-25000" dirty="0" smtClean="0"/>
              <a:t>E2</a:t>
            </a:r>
            <a:r>
              <a:rPr lang="en-US" altLang="zh-CN" sz="1600" dirty="0" smtClean="0"/>
              <a:t>+ (</a:t>
            </a:r>
            <a:r>
              <a:rPr lang="en-US" altLang="zh-CN" sz="1600" baseline="-25000" dirty="0" smtClean="0"/>
              <a:t> </a:t>
            </a:r>
            <a:r>
              <a:rPr lang="en-US" altLang="zh-CN" sz="1600" dirty="0" smtClean="0"/>
              <a:t>L</a:t>
            </a:r>
            <a:r>
              <a:rPr lang="en-US" altLang="zh-CN" sz="1600" baseline="-25000" dirty="0" smtClean="0"/>
              <a:t>P1+</a:t>
            </a:r>
            <a:r>
              <a:rPr lang="en-US" altLang="zh-CN" sz="1600" dirty="0" smtClean="0"/>
              <a:t>L</a:t>
            </a:r>
            <a:r>
              <a:rPr lang="en-US" altLang="zh-CN" sz="1600" baseline="-25000" dirty="0" smtClean="0"/>
              <a:t>P2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P3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P4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P5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P6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P7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P8</a:t>
            </a:r>
            <a:r>
              <a:rPr lang="en-US" altLang="zh-CN" sz="1600" dirty="0" smtClean="0"/>
              <a:t>) &lt; 3658</a:t>
            </a:r>
            <a:r>
              <a:rPr lang="zh-CN" altLang="en-US" sz="1600" dirty="0" smtClean="0"/>
              <a:t>米</a:t>
            </a:r>
            <a:endParaRPr lang="en-US" altLang="zh-CN" sz="1600" dirty="0" smtClean="0"/>
          </a:p>
          <a:p>
            <a:pPr lvl="1"/>
            <a:endParaRPr lang="en-US" altLang="zh-CN" sz="1600" dirty="0" smtClean="0"/>
          </a:p>
          <a:p>
            <a:pPr lvl="1"/>
            <a:r>
              <a:rPr lang="en-US" altLang="zh-CN" sz="1600" dirty="0" smtClean="0"/>
              <a:t>L</a:t>
            </a:r>
            <a:r>
              <a:rPr lang="en-US" altLang="zh-CN" sz="1600" baseline="-25000" dirty="0" smtClean="0"/>
              <a:t>E8</a:t>
            </a:r>
            <a:r>
              <a:rPr lang="en-US" altLang="zh-CN" sz="1600" dirty="0" smtClean="0"/>
              <a:t>+ </a:t>
            </a:r>
            <a:r>
              <a:rPr lang="en-US" altLang="zh-CN" sz="1600" baseline="-25000" dirty="0" smtClean="0"/>
              <a:t> </a:t>
            </a:r>
            <a:r>
              <a:rPr lang="en-US" altLang="zh-CN" sz="1600" dirty="0" smtClean="0"/>
              <a:t>(L</a:t>
            </a:r>
            <a:r>
              <a:rPr lang="en-US" altLang="zh-CN" sz="1600" baseline="-25000" dirty="0" smtClean="0"/>
              <a:t>P1+</a:t>
            </a:r>
            <a:r>
              <a:rPr lang="en-US" altLang="zh-CN" sz="1600" dirty="0" smtClean="0"/>
              <a:t>L</a:t>
            </a:r>
            <a:r>
              <a:rPr lang="en-US" altLang="zh-CN" sz="1600" baseline="-25000" dirty="0" smtClean="0"/>
              <a:t>P2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P3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P4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P5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P6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P7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P8</a:t>
            </a:r>
            <a:r>
              <a:rPr lang="en-US" altLang="zh-CN" sz="1600" dirty="0" smtClean="0"/>
              <a:t>) &lt; 3658</a:t>
            </a:r>
            <a:r>
              <a:rPr lang="zh-CN" altLang="en-US" sz="1600" dirty="0" smtClean="0"/>
              <a:t>米</a:t>
            </a:r>
            <a:endParaRPr lang="zh-CN" altLang="en-US" sz="1600" baseline="-25000" dirty="0" smtClean="0"/>
          </a:p>
          <a:p>
            <a:endParaRPr lang="zh-CN" altLang="en-US" sz="1600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2483768" y="4746630"/>
            <a:ext cx="4036682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zh-CN" altLang="en-US" sz="1600" dirty="0" smtClean="0"/>
              <a:t>最多</a:t>
            </a:r>
            <a:r>
              <a:rPr lang="en-US" altLang="zh-CN" sz="1600" dirty="0" smtClean="0"/>
              <a:t>8</a:t>
            </a:r>
            <a:r>
              <a:rPr lang="zh-CN" altLang="en-US" sz="1600" dirty="0" smtClean="0"/>
              <a:t>个</a:t>
            </a:r>
            <a:r>
              <a:rPr lang="en-US" altLang="zh-CN" sz="1600" dirty="0" smtClean="0"/>
              <a:t>4297</a:t>
            </a:r>
            <a:r>
              <a:rPr lang="zh-CN" altLang="en-US" sz="1600" dirty="0" smtClean="0"/>
              <a:t>模块可以并连到主机的总线上</a:t>
            </a:r>
            <a:endParaRPr lang="zh-CN" altLang="en-US" sz="1600" dirty="0"/>
          </a:p>
        </p:txBody>
      </p:sp>
      <p:sp>
        <p:nvSpPr>
          <p:cNvPr id="17" name="椭圆 16"/>
          <p:cNvSpPr/>
          <p:nvPr/>
        </p:nvSpPr>
        <p:spPr>
          <a:xfrm flipH="1">
            <a:off x="3950217" y="3717032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flipH="1">
            <a:off x="3950217" y="3869432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 flipH="1">
            <a:off x="7622625" y="3806945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 flipH="1">
            <a:off x="7622625" y="3959345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 flipH="1">
            <a:off x="3158129" y="5967185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 flipH="1">
            <a:off x="3158129" y="6119585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6553200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8A2516EC-7013-4DFD-BB2D-7CA3509FE1D3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21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1043608" y="1486138"/>
            <a:ext cx="712879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400" b="1" dirty="0" smtClean="0">
                <a:latin typeface="Times New Roman" pitchFamily="18" charset="0"/>
              </a:rPr>
              <a:t>使用</a:t>
            </a:r>
            <a:r>
              <a:rPr kumimoji="1" lang="zh-CN" altLang="en-US" sz="2400" b="1" dirty="0">
                <a:latin typeface="Times New Roman" pitchFamily="18" charset="0"/>
              </a:rPr>
              <a:t>多个 </a:t>
            </a:r>
            <a:r>
              <a:rPr kumimoji="1" lang="en-US" altLang="zh-CN" sz="2400" b="1" dirty="0">
                <a:latin typeface="Times New Roman" pitchFamily="18" charset="0"/>
              </a:rPr>
              <a:t>4297</a:t>
            </a:r>
            <a:r>
              <a:rPr kumimoji="1" lang="zh-CN" altLang="en-US" sz="2400" b="1" dirty="0" smtClean="0">
                <a:latin typeface="Times New Roman" pitchFamily="18" charset="0"/>
              </a:rPr>
              <a:t>模块</a:t>
            </a:r>
            <a:r>
              <a:rPr lang="zh-CN" altLang="en-US" sz="2400" dirty="0" smtClean="0"/>
              <a:t>构成一个半径</a:t>
            </a:r>
            <a:r>
              <a:rPr lang="en-US" altLang="zh-CN" sz="2400" dirty="0" smtClean="0"/>
              <a:t>3648</a:t>
            </a:r>
            <a:r>
              <a:rPr lang="zh-CN" altLang="en-US" sz="2400" dirty="0" smtClean="0"/>
              <a:t>米的覆盖范围</a:t>
            </a:r>
            <a:endParaRPr kumimoji="1" lang="zh-CN" altLang="en-US" sz="2400" b="1" dirty="0">
              <a:latin typeface="Times New Roman" pitchFamily="18" charset="0"/>
            </a:endParaRPr>
          </a:p>
        </p:txBody>
      </p:sp>
      <p:sp>
        <p:nvSpPr>
          <p:cNvPr id="20501" name="Rectangle 21"/>
          <p:cNvSpPr>
            <a:spLocks noChangeArrowheads="1"/>
          </p:cNvSpPr>
          <p:nvPr/>
        </p:nvSpPr>
        <p:spPr bwMode="auto">
          <a:xfrm>
            <a:off x="1187624" y="836712"/>
            <a:ext cx="69370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——VISTA-128BPT</a:t>
            </a:r>
            <a:endParaRPr lang="en-US" altLang="zh-CN" sz="2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67944" y="3463602"/>
            <a:ext cx="895671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/>
              <a:t>VISTA</a:t>
            </a:r>
          </a:p>
          <a:p>
            <a:pPr algn="ctr"/>
            <a:r>
              <a:rPr lang="en-US" altLang="zh-CN" sz="1400" dirty="0" smtClean="0"/>
              <a:t>128BPT</a:t>
            </a:r>
            <a:endParaRPr lang="zh-CN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3779912" y="3122726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</a:t>
            </a:r>
            <a:r>
              <a:rPr lang="en-US" altLang="zh-CN" sz="1200" baseline="-25000" dirty="0" smtClean="0"/>
              <a:t>P1</a:t>
            </a:r>
            <a:endParaRPr lang="zh-CN" altLang="en-US" sz="1200" baseline="-25000" dirty="0"/>
          </a:p>
        </p:txBody>
      </p:sp>
      <p:sp>
        <p:nvSpPr>
          <p:cNvPr id="12" name="TextBox 11"/>
          <p:cNvSpPr txBox="1"/>
          <p:nvPr/>
        </p:nvSpPr>
        <p:spPr>
          <a:xfrm>
            <a:off x="827584" y="2420888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L</a:t>
            </a:r>
            <a:r>
              <a:rPr lang="en-US" altLang="zh-CN" sz="1400" baseline="-25000" dirty="0"/>
              <a:t>E</a:t>
            </a:r>
            <a:r>
              <a:rPr lang="en-US" altLang="zh-CN" sz="1400" baseline="-25000" dirty="0" smtClean="0"/>
              <a:t>1</a:t>
            </a:r>
            <a:endParaRPr lang="zh-CN" altLang="en-US" sz="1400" baseline="-25000" dirty="0"/>
          </a:p>
        </p:txBody>
      </p:sp>
      <p:sp>
        <p:nvSpPr>
          <p:cNvPr id="13" name="TextBox 12"/>
          <p:cNvSpPr txBox="1"/>
          <p:nvPr/>
        </p:nvSpPr>
        <p:spPr>
          <a:xfrm>
            <a:off x="827584" y="2998306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L</a:t>
            </a:r>
            <a:r>
              <a:rPr lang="en-US" altLang="zh-CN" sz="1400" baseline="-25000" dirty="0"/>
              <a:t>E</a:t>
            </a:r>
            <a:r>
              <a:rPr lang="en-US" altLang="zh-CN" sz="1400" baseline="-25000" dirty="0" smtClean="0"/>
              <a:t>2</a:t>
            </a:r>
            <a:endParaRPr lang="zh-CN" altLang="en-US" sz="1400" baseline="-25000" dirty="0"/>
          </a:p>
        </p:txBody>
      </p:sp>
      <p:sp>
        <p:nvSpPr>
          <p:cNvPr id="14" name="TextBox 13"/>
          <p:cNvSpPr txBox="1"/>
          <p:nvPr/>
        </p:nvSpPr>
        <p:spPr>
          <a:xfrm>
            <a:off x="7884368" y="4438466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L</a:t>
            </a:r>
            <a:r>
              <a:rPr lang="en-US" altLang="zh-CN" sz="1400" baseline="-25000" dirty="0" smtClean="0"/>
              <a:t>E</a:t>
            </a:r>
            <a:r>
              <a:rPr lang="en-US" altLang="zh-CN" sz="1400" baseline="-25000" dirty="0"/>
              <a:t>8</a:t>
            </a:r>
            <a:endParaRPr lang="zh-CN" altLang="en-US" sz="1400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259632" y="5662602"/>
            <a:ext cx="7128792" cy="50270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1600" dirty="0" smtClean="0"/>
              <a:t>各段总线的长度</a:t>
            </a:r>
            <a:r>
              <a:rPr lang="en-US" altLang="zh-CN" sz="1600" dirty="0" err="1" smtClean="0"/>
              <a:t>L</a:t>
            </a:r>
            <a:r>
              <a:rPr lang="en-US" altLang="zh-CN" sz="1600" baseline="-25000" dirty="0" err="1" smtClean="0"/>
              <a:t>Ei</a:t>
            </a:r>
            <a:r>
              <a:rPr lang="zh-CN" altLang="en-US" sz="1600" dirty="0" smtClean="0"/>
              <a:t>可以达到</a:t>
            </a:r>
            <a:r>
              <a:rPr lang="en-US" altLang="zh-CN" sz="1600" dirty="0" smtClean="0"/>
              <a:t>3658</a:t>
            </a:r>
            <a:r>
              <a:rPr lang="zh-CN" altLang="en-US" sz="1600" dirty="0" smtClean="0"/>
              <a:t>米，构成一个半径</a:t>
            </a:r>
            <a:r>
              <a:rPr lang="en-US" altLang="zh-CN" sz="1600" dirty="0" smtClean="0"/>
              <a:t>3648</a:t>
            </a:r>
            <a:r>
              <a:rPr lang="zh-CN" altLang="en-US" sz="1600" dirty="0" smtClean="0"/>
              <a:t>米的覆盖范围</a:t>
            </a:r>
            <a:endParaRPr lang="zh-CN" altLang="en-US" sz="1600" baseline="-25000" dirty="0" smtClean="0"/>
          </a:p>
          <a:p>
            <a:endParaRPr lang="zh-CN" altLang="en-US" sz="1600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2627784" y="4944412"/>
            <a:ext cx="4055919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zh-CN" altLang="en-US" sz="1600" dirty="0"/>
              <a:t>主机和</a:t>
            </a:r>
            <a:r>
              <a:rPr lang="en-US" altLang="zh-CN" sz="1600" dirty="0" smtClean="0"/>
              <a:t>8</a:t>
            </a:r>
            <a:r>
              <a:rPr lang="zh-CN" altLang="en-US" sz="1600" dirty="0" smtClean="0"/>
              <a:t>个</a:t>
            </a:r>
            <a:r>
              <a:rPr lang="en-US" altLang="zh-CN" sz="1600" dirty="0" smtClean="0"/>
              <a:t>4297</a:t>
            </a:r>
            <a:r>
              <a:rPr lang="zh-CN" altLang="en-US" sz="1600" dirty="0" smtClean="0"/>
              <a:t>模块安装在机房内</a:t>
            </a:r>
            <a:endParaRPr lang="en-US" altLang="zh-CN" sz="1600" dirty="0" smtClean="0"/>
          </a:p>
          <a:p>
            <a:pPr algn="ctr"/>
            <a:r>
              <a:rPr lang="en-US" altLang="zh-CN" sz="1600" dirty="0" smtClean="0"/>
              <a:t> L</a:t>
            </a:r>
            <a:r>
              <a:rPr lang="en-US" altLang="zh-CN" sz="1600" baseline="-25000" dirty="0" smtClean="0"/>
              <a:t>P1+</a:t>
            </a:r>
            <a:r>
              <a:rPr lang="en-US" altLang="zh-CN" sz="1600" dirty="0" smtClean="0"/>
              <a:t>L</a:t>
            </a:r>
            <a:r>
              <a:rPr lang="en-US" altLang="zh-CN" sz="1600" baseline="-25000" dirty="0" smtClean="0"/>
              <a:t>P2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P3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P4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P5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P6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P7</a:t>
            </a:r>
            <a:r>
              <a:rPr lang="en-US" altLang="zh-CN" sz="1600" dirty="0" smtClean="0"/>
              <a:t>+L</a:t>
            </a:r>
            <a:r>
              <a:rPr lang="en-US" altLang="zh-CN" sz="1600" baseline="-25000" dirty="0" smtClean="0"/>
              <a:t>P8</a:t>
            </a:r>
            <a:r>
              <a:rPr lang="zh-CN" altLang="en-US" sz="1600" baseline="-25000" dirty="0" smtClean="0"/>
              <a:t> </a:t>
            </a:r>
            <a:r>
              <a:rPr lang="en-US" altLang="zh-CN" sz="1600" dirty="0" smtClean="0"/>
              <a:t>=</a:t>
            </a:r>
            <a:r>
              <a:rPr lang="zh-CN" altLang="en-US" sz="1600" dirty="0" smtClean="0"/>
              <a:t> </a:t>
            </a:r>
            <a:r>
              <a:rPr lang="en-US" altLang="zh-CN" sz="1600" dirty="0" smtClean="0"/>
              <a:t>10</a:t>
            </a:r>
            <a:r>
              <a:rPr lang="zh-CN" altLang="en-US" sz="1600" dirty="0" smtClean="0"/>
              <a:t>米</a:t>
            </a:r>
            <a:endParaRPr lang="zh-CN" altLang="en-US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5220072" y="4346862"/>
            <a:ext cx="58221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1400" dirty="0" smtClean="0"/>
              <a:t>4297</a:t>
            </a:r>
            <a:endParaRPr lang="zh-CN" altLang="en-US" sz="1400" dirty="0"/>
          </a:p>
        </p:txBody>
      </p:sp>
      <p:sp>
        <p:nvSpPr>
          <p:cNvPr id="26" name="TextBox 25"/>
          <p:cNvSpPr txBox="1"/>
          <p:nvPr/>
        </p:nvSpPr>
        <p:spPr>
          <a:xfrm>
            <a:off x="3131840" y="4346862"/>
            <a:ext cx="58221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1400" dirty="0" smtClean="0"/>
              <a:t>4297</a:t>
            </a:r>
            <a:endParaRPr lang="zh-CN" altLang="en-US" sz="1400" dirty="0"/>
          </a:p>
        </p:txBody>
      </p:sp>
      <p:sp>
        <p:nvSpPr>
          <p:cNvPr id="27" name="TextBox 26"/>
          <p:cNvSpPr txBox="1"/>
          <p:nvPr/>
        </p:nvSpPr>
        <p:spPr>
          <a:xfrm>
            <a:off x="5220072" y="3842806"/>
            <a:ext cx="58221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1400" dirty="0" smtClean="0"/>
              <a:t>4297</a:t>
            </a:r>
            <a:endParaRPr lang="zh-CN" altLang="en-US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3131840" y="3842806"/>
            <a:ext cx="58221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1400" dirty="0" smtClean="0"/>
              <a:t>4297</a:t>
            </a:r>
            <a:endParaRPr lang="zh-CN" altLang="en-US" sz="1400" dirty="0"/>
          </a:p>
        </p:txBody>
      </p:sp>
      <p:sp>
        <p:nvSpPr>
          <p:cNvPr id="29" name="TextBox 28"/>
          <p:cNvSpPr txBox="1"/>
          <p:nvPr/>
        </p:nvSpPr>
        <p:spPr>
          <a:xfrm>
            <a:off x="5220072" y="3338750"/>
            <a:ext cx="58221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1400" dirty="0" smtClean="0"/>
              <a:t>4297</a:t>
            </a:r>
            <a:endParaRPr lang="zh-CN" altLang="en-US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3131840" y="3338750"/>
            <a:ext cx="58221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1400" dirty="0" smtClean="0"/>
              <a:t>4297</a:t>
            </a:r>
            <a:endParaRPr lang="zh-CN" altLang="en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5220072" y="2834694"/>
            <a:ext cx="58221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1400" dirty="0" smtClean="0"/>
              <a:t>4297</a:t>
            </a:r>
            <a:endParaRPr lang="zh-CN" altLang="en-US" sz="1400" dirty="0"/>
          </a:p>
        </p:txBody>
      </p:sp>
      <p:sp>
        <p:nvSpPr>
          <p:cNvPr id="32" name="TextBox 31"/>
          <p:cNvSpPr txBox="1"/>
          <p:nvPr/>
        </p:nvSpPr>
        <p:spPr>
          <a:xfrm>
            <a:off x="3131840" y="2834694"/>
            <a:ext cx="582211" cy="30777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1400" dirty="0" smtClean="0"/>
              <a:t>4297</a:t>
            </a:r>
            <a:endParaRPr lang="zh-CN" altLang="en-US" sz="1400" dirty="0"/>
          </a:p>
        </p:txBody>
      </p:sp>
      <p:cxnSp>
        <p:nvCxnSpPr>
          <p:cNvPr id="34" name="直接连接符 33"/>
          <p:cNvCxnSpPr>
            <a:stCxn id="32" idx="3"/>
            <a:endCxn id="8" idx="1"/>
          </p:cNvCxnSpPr>
          <p:nvPr/>
        </p:nvCxnSpPr>
        <p:spPr>
          <a:xfrm>
            <a:off x="3714051" y="2988583"/>
            <a:ext cx="353893" cy="73662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直接连接符 35"/>
          <p:cNvCxnSpPr>
            <a:stCxn id="30" idx="3"/>
            <a:endCxn id="8" idx="1"/>
          </p:cNvCxnSpPr>
          <p:nvPr/>
        </p:nvCxnSpPr>
        <p:spPr>
          <a:xfrm>
            <a:off x="3714051" y="3492639"/>
            <a:ext cx="353893" cy="2325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直接连接符 37"/>
          <p:cNvCxnSpPr>
            <a:stCxn id="28" idx="3"/>
            <a:endCxn id="8" idx="1"/>
          </p:cNvCxnSpPr>
          <p:nvPr/>
        </p:nvCxnSpPr>
        <p:spPr>
          <a:xfrm flipV="1">
            <a:off x="3714051" y="3725212"/>
            <a:ext cx="353893" cy="2714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直接连接符 39"/>
          <p:cNvCxnSpPr>
            <a:stCxn id="26" idx="3"/>
            <a:endCxn id="8" idx="1"/>
          </p:cNvCxnSpPr>
          <p:nvPr/>
        </p:nvCxnSpPr>
        <p:spPr>
          <a:xfrm flipV="1">
            <a:off x="3714051" y="3725212"/>
            <a:ext cx="353893" cy="77553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直接连接符 41"/>
          <p:cNvCxnSpPr>
            <a:stCxn id="31" idx="1"/>
            <a:endCxn id="8" idx="3"/>
          </p:cNvCxnSpPr>
          <p:nvPr/>
        </p:nvCxnSpPr>
        <p:spPr>
          <a:xfrm flipH="1">
            <a:off x="4963615" y="2988583"/>
            <a:ext cx="256457" cy="73662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直接连接符 43"/>
          <p:cNvCxnSpPr>
            <a:stCxn id="29" idx="1"/>
            <a:endCxn id="8" idx="3"/>
          </p:cNvCxnSpPr>
          <p:nvPr/>
        </p:nvCxnSpPr>
        <p:spPr>
          <a:xfrm flipH="1">
            <a:off x="4963615" y="3492639"/>
            <a:ext cx="256457" cy="2325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直接连接符 45"/>
          <p:cNvCxnSpPr>
            <a:stCxn id="27" idx="1"/>
            <a:endCxn id="8" idx="3"/>
          </p:cNvCxnSpPr>
          <p:nvPr/>
        </p:nvCxnSpPr>
        <p:spPr>
          <a:xfrm flipH="1" flipV="1">
            <a:off x="4963615" y="3725212"/>
            <a:ext cx="256457" cy="27148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直接连接符 48"/>
          <p:cNvCxnSpPr>
            <a:stCxn id="21" idx="1"/>
            <a:endCxn id="8" idx="3"/>
          </p:cNvCxnSpPr>
          <p:nvPr/>
        </p:nvCxnSpPr>
        <p:spPr>
          <a:xfrm flipH="1" flipV="1">
            <a:off x="4963615" y="3725212"/>
            <a:ext cx="256457" cy="77553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2987824" y="2618670"/>
            <a:ext cx="3168352" cy="2304256"/>
          </a:xfrm>
          <a:prstGeom prst="rect">
            <a:avLst/>
          </a:prstGeom>
          <a:noFill/>
          <a:ln>
            <a:solidFill>
              <a:schemeClr val="tx1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TextBox 50"/>
          <p:cNvSpPr txBox="1"/>
          <p:nvPr/>
        </p:nvSpPr>
        <p:spPr>
          <a:xfrm>
            <a:off x="3707904" y="4058830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</a:t>
            </a:r>
            <a:r>
              <a:rPr lang="en-US" altLang="zh-CN" sz="1200" baseline="-25000" dirty="0" smtClean="0"/>
              <a:t>P4</a:t>
            </a:r>
            <a:endParaRPr lang="zh-CN" altLang="en-US" sz="1200" baseline="-25000" dirty="0"/>
          </a:p>
        </p:txBody>
      </p:sp>
      <p:sp>
        <p:nvSpPr>
          <p:cNvPr id="52" name="TextBox 51"/>
          <p:cNvSpPr txBox="1"/>
          <p:nvPr/>
        </p:nvSpPr>
        <p:spPr>
          <a:xfrm flipH="1">
            <a:off x="3670567" y="3421791"/>
            <a:ext cx="4693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</a:t>
            </a:r>
            <a:r>
              <a:rPr lang="en-US" altLang="zh-CN" sz="1200" baseline="-25000" dirty="0" smtClean="0"/>
              <a:t>P2</a:t>
            </a:r>
            <a:endParaRPr lang="zh-CN" altLang="en-US" sz="1200" baseline="-25000" dirty="0"/>
          </a:p>
        </p:txBody>
      </p:sp>
      <p:sp>
        <p:nvSpPr>
          <p:cNvPr id="53" name="TextBox 52"/>
          <p:cNvSpPr txBox="1"/>
          <p:nvPr/>
        </p:nvSpPr>
        <p:spPr>
          <a:xfrm flipH="1">
            <a:off x="3670567" y="3698790"/>
            <a:ext cx="4693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</a:t>
            </a:r>
            <a:r>
              <a:rPr lang="en-US" altLang="zh-CN" sz="1200" baseline="-25000" dirty="0" smtClean="0"/>
              <a:t>P3</a:t>
            </a:r>
            <a:endParaRPr lang="zh-CN" altLang="en-US" sz="1200" baseline="-25000" dirty="0"/>
          </a:p>
        </p:txBody>
      </p:sp>
      <p:sp>
        <p:nvSpPr>
          <p:cNvPr id="54" name="TextBox 53"/>
          <p:cNvSpPr txBox="1"/>
          <p:nvPr/>
        </p:nvSpPr>
        <p:spPr>
          <a:xfrm>
            <a:off x="4788024" y="3050718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</a:t>
            </a:r>
            <a:r>
              <a:rPr lang="en-US" altLang="zh-CN" sz="1200" baseline="-25000" dirty="0" smtClean="0"/>
              <a:t>P5</a:t>
            </a:r>
            <a:endParaRPr lang="zh-CN" altLang="en-US" sz="1200" baseline="-25000" dirty="0"/>
          </a:p>
        </p:txBody>
      </p:sp>
      <p:sp>
        <p:nvSpPr>
          <p:cNvPr id="55" name="TextBox 54"/>
          <p:cNvSpPr txBox="1"/>
          <p:nvPr/>
        </p:nvSpPr>
        <p:spPr>
          <a:xfrm>
            <a:off x="4788024" y="3986822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</a:t>
            </a:r>
            <a:r>
              <a:rPr lang="en-US" altLang="zh-CN" sz="1200" baseline="-25000" dirty="0" smtClean="0"/>
              <a:t>P8</a:t>
            </a:r>
            <a:endParaRPr lang="zh-CN" altLang="en-US" sz="1200" baseline="-25000" dirty="0"/>
          </a:p>
        </p:txBody>
      </p:sp>
      <p:sp>
        <p:nvSpPr>
          <p:cNvPr id="56" name="TextBox 55"/>
          <p:cNvSpPr txBox="1"/>
          <p:nvPr/>
        </p:nvSpPr>
        <p:spPr>
          <a:xfrm flipH="1">
            <a:off x="4932040" y="3493799"/>
            <a:ext cx="4693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</a:t>
            </a:r>
            <a:r>
              <a:rPr lang="en-US" altLang="zh-CN" sz="1200" baseline="-25000" dirty="0" smtClean="0"/>
              <a:t>P6</a:t>
            </a:r>
            <a:endParaRPr lang="zh-CN" altLang="en-US" sz="1200" baseline="-25000" dirty="0"/>
          </a:p>
        </p:txBody>
      </p:sp>
      <p:sp>
        <p:nvSpPr>
          <p:cNvPr id="57" name="TextBox 56"/>
          <p:cNvSpPr txBox="1"/>
          <p:nvPr/>
        </p:nvSpPr>
        <p:spPr>
          <a:xfrm flipH="1">
            <a:off x="4932040" y="3637815"/>
            <a:ext cx="4693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</a:t>
            </a:r>
            <a:r>
              <a:rPr lang="en-US" altLang="zh-CN" sz="1200" baseline="-25000" dirty="0" smtClean="0"/>
              <a:t>P7</a:t>
            </a:r>
            <a:endParaRPr lang="zh-CN" altLang="en-US" sz="1200" baseline="-25000" dirty="0"/>
          </a:p>
        </p:txBody>
      </p:sp>
      <p:cxnSp>
        <p:nvCxnSpPr>
          <p:cNvPr id="59" name="直接连接符 58"/>
          <p:cNvCxnSpPr>
            <a:stCxn id="31" idx="3"/>
          </p:cNvCxnSpPr>
          <p:nvPr/>
        </p:nvCxnSpPr>
        <p:spPr>
          <a:xfrm flipV="1">
            <a:off x="5802283" y="2638266"/>
            <a:ext cx="2802165" cy="35031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0" name="直接连接符 59"/>
          <p:cNvCxnSpPr/>
          <p:nvPr/>
        </p:nvCxnSpPr>
        <p:spPr>
          <a:xfrm flipV="1">
            <a:off x="5796136" y="3286338"/>
            <a:ext cx="2880320" cy="20630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5796136" y="3996696"/>
            <a:ext cx="2880320" cy="8173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5783842" y="4500752"/>
            <a:ext cx="2820606" cy="29775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 flipH="1" flipV="1">
            <a:off x="611560" y="2638266"/>
            <a:ext cx="2526427" cy="35031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 flipH="1" flipV="1">
            <a:off x="467544" y="3286338"/>
            <a:ext cx="2664296" cy="20630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/>
        </p:nvCxnSpPr>
        <p:spPr>
          <a:xfrm flipH="1">
            <a:off x="323528" y="3996696"/>
            <a:ext cx="2808312" cy="8173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 flipH="1">
            <a:off x="467544" y="4500752"/>
            <a:ext cx="2652002" cy="29775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7884368" y="3790394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L</a:t>
            </a:r>
            <a:r>
              <a:rPr lang="en-US" altLang="zh-CN" sz="1400" baseline="-25000" dirty="0" smtClean="0"/>
              <a:t>E7</a:t>
            </a:r>
            <a:endParaRPr lang="zh-CN" altLang="en-US" sz="1400" baseline="-25000" dirty="0"/>
          </a:p>
        </p:txBody>
      </p:sp>
      <p:sp>
        <p:nvSpPr>
          <p:cNvPr id="81" name="TextBox 80"/>
          <p:cNvSpPr txBox="1"/>
          <p:nvPr/>
        </p:nvSpPr>
        <p:spPr>
          <a:xfrm>
            <a:off x="7884368" y="2998306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L</a:t>
            </a:r>
            <a:r>
              <a:rPr lang="en-US" altLang="zh-CN" sz="1400" baseline="-25000" dirty="0" smtClean="0"/>
              <a:t>E6</a:t>
            </a:r>
            <a:endParaRPr lang="zh-CN" altLang="en-US" sz="1400" baseline="-25000" dirty="0"/>
          </a:p>
        </p:txBody>
      </p:sp>
      <p:sp>
        <p:nvSpPr>
          <p:cNvPr id="82" name="TextBox 81"/>
          <p:cNvSpPr txBox="1"/>
          <p:nvPr/>
        </p:nvSpPr>
        <p:spPr>
          <a:xfrm>
            <a:off x="7884368" y="2402497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L</a:t>
            </a:r>
            <a:r>
              <a:rPr lang="en-US" altLang="zh-CN" sz="1400" baseline="-25000" dirty="0" smtClean="0"/>
              <a:t>E5</a:t>
            </a:r>
            <a:endParaRPr lang="zh-CN" altLang="en-US" sz="1400" baseline="-25000" dirty="0"/>
          </a:p>
        </p:txBody>
      </p:sp>
      <p:sp>
        <p:nvSpPr>
          <p:cNvPr id="83" name="TextBox 82"/>
          <p:cNvSpPr txBox="1"/>
          <p:nvPr/>
        </p:nvSpPr>
        <p:spPr>
          <a:xfrm>
            <a:off x="827584" y="3718386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L</a:t>
            </a:r>
            <a:r>
              <a:rPr lang="en-US" altLang="zh-CN" sz="1400" baseline="-25000" dirty="0" smtClean="0"/>
              <a:t>E</a:t>
            </a:r>
            <a:r>
              <a:rPr lang="en-US" altLang="zh-CN" sz="1400" baseline="-25000" dirty="0"/>
              <a:t>3</a:t>
            </a:r>
            <a:endParaRPr lang="zh-CN" altLang="en-US" sz="1400" baseline="-25000" dirty="0"/>
          </a:p>
        </p:txBody>
      </p:sp>
      <p:sp>
        <p:nvSpPr>
          <p:cNvPr id="84" name="TextBox 83"/>
          <p:cNvSpPr txBox="1"/>
          <p:nvPr/>
        </p:nvSpPr>
        <p:spPr>
          <a:xfrm>
            <a:off x="827584" y="4438466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/>
              <a:t>L</a:t>
            </a:r>
            <a:r>
              <a:rPr lang="en-US" altLang="zh-CN" sz="1400" baseline="-25000" dirty="0" smtClean="0"/>
              <a:t>E4</a:t>
            </a:r>
            <a:endParaRPr lang="zh-CN" altLang="en-US" sz="1400" baseline="-25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297 diagra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1484784"/>
            <a:ext cx="4565868" cy="4111351"/>
          </a:xfrm>
          <a:prstGeom prst="rect">
            <a:avLst/>
          </a:prstGeom>
        </p:spPr>
      </p:pic>
      <p:sp>
        <p:nvSpPr>
          <p:cNvPr id="4" name="Text Box 19"/>
          <p:cNvSpPr txBox="1">
            <a:spLocks noChangeArrowheads="1"/>
          </p:cNvSpPr>
          <p:nvPr/>
        </p:nvSpPr>
        <p:spPr bwMode="auto">
          <a:xfrm>
            <a:off x="755576" y="836712"/>
            <a:ext cx="44862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800" b="1" dirty="0" smtClean="0">
                <a:latin typeface="Times New Roman" pitchFamily="18" charset="0"/>
              </a:rPr>
              <a:t>4297</a:t>
            </a:r>
            <a:r>
              <a:rPr kumimoji="1" lang="zh-CN" altLang="en-US" sz="2800" b="1" dirty="0">
                <a:latin typeface="Times New Roman" pitchFamily="18" charset="0"/>
              </a:rPr>
              <a:t>模块</a:t>
            </a:r>
            <a:r>
              <a:rPr kumimoji="1" lang="zh-CN" altLang="en-US" sz="2800" b="1" dirty="0" smtClean="0">
                <a:latin typeface="Times New Roman" pitchFamily="18" charset="0"/>
              </a:rPr>
              <a:t>的两种供电方式</a:t>
            </a:r>
            <a:endParaRPr kumimoji="1" lang="zh-CN" altLang="en-US" sz="2800" b="1" dirty="0"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91880" y="2758941"/>
            <a:ext cx="2160240" cy="45403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dirty="0" smtClean="0"/>
              <a:t>12V</a:t>
            </a:r>
            <a:r>
              <a:rPr lang="zh-CN" altLang="en-US" dirty="0" smtClean="0"/>
              <a:t> 独立直流供电</a:t>
            </a:r>
            <a:endParaRPr lang="en-US" altLang="zh-CN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3092362" y="4869160"/>
            <a:ext cx="126361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/>
              <a:t>12V</a:t>
            </a:r>
            <a:r>
              <a:rPr lang="zh-CN" altLang="en-US" sz="1400" dirty="0" smtClean="0"/>
              <a:t> </a:t>
            </a:r>
            <a:r>
              <a:rPr lang="en-US" altLang="zh-CN" sz="1400" dirty="0" smtClean="0"/>
              <a:t>2.6AH</a:t>
            </a:r>
          </a:p>
          <a:p>
            <a:pPr algn="ctr"/>
            <a:r>
              <a:rPr lang="zh-CN" altLang="en-US" sz="1400" dirty="0" smtClean="0"/>
              <a:t>铅酸电池</a:t>
            </a:r>
            <a:endParaRPr 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5508104" y="5157192"/>
            <a:ext cx="1365054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altLang="zh-CN" sz="1400" dirty="0" smtClean="0"/>
              <a:t>16.5VAC</a:t>
            </a:r>
            <a:r>
              <a:rPr lang="zh-CN" altLang="en-US" sz="1400" dirty="0" smtClean="0"/>
              <a:t> </a:t>
            </a:r>
            <a:r>
              <a:rPr lang="en-US" altLang="zh-CN" sz="1400" dirty="0" smtClean="0"/>
              <a:t>25VA</a:t>
            </a:r>
          </a:p>
          <a:p>
            <a:pPr algn="ctr"/>
            <a:r>
              <a:rPr lang="zh-CN" altLang="en-US" sz="1400" dirty="0" smtClean="0"/>
              <a:t>交流变压器</a:t>
            </a:r>
            <a:endParaRPr 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2627784" y="5445224"/>
            <a:ext cx="3456384" cy="86177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CN" altLang="en-US" dirty="0" smtClean="0"/>
              <a:t>交流供电 </a:t>
            </a:r>
            <a:r>
              <a:rPr lang="en-US" altLang="zh-CN" dirty="0" smtClean="0"/>
              <a:t>+</a:t>
            </a:r>
            <a:r>
              <a:rPr lang="zh-CN" altLang="en-US" dirty="0" smtClean="0"/>
              <a:t> 备份电池</a:t>
            </a:r>
            <a:r>
              <a:rPr lang="en-US" altLang="zh-CN" dirty="0" smtClean="0"/>
              <a:t>(</a:t>
            </a:r>
            <a:r>
              <a:rPr lang="zh-CN" altLang="en-US" dirty="0" smtClean="0"/>
              <a:t>可选配</a:t>
            </a:r>
            <a:r>
              <a:rPr lang="en-US" altLang="zh-CN" dirty="0" smtClean="0"/>
              <a:t>)</a:t>
            </a:r>
          </a:p>
          <a:p>
            <a:pPr>
              <a:spcBef>
                <a:spcPts val="6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en-US" altLang="zh-CN" sz="1100" dirty="0" smtClean="0"/>
              <a:t> </a:t>
            </a:r>
            <a:r>
              <a:rPr lang="zh-CN" altLang="en-US" sz="1100" dirty="0" smtClean="0"/>
              <a:t>提供</a:t>
            </a:r>
            <a:r>
              <a:rPr lang="en-US" altLang="zh-CN" sz="1100" dirty="0" smtClean="0"/>
              <a:t>200mA </a:t>
            </a:r>
            <a:r>
              <a:rPr lang="zh-CN" altLang="en-US" sz="1100" dirty="0" smtClean="0"/>
              <a:t>充电电流</a:t>
            </a:r>
            <a:endParaRPr lang="en-US" altLang="zh-CN" sz="1100" dirty="0" smtClean="0"/>
          </a:p>
          <a:p>
            <a:pPr>
              <a:spcBef>
                <a:spcPts val="60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zh-CN" altLang="en-US" sz="1100" dirty="0" smtClean="0"/>
              <a:t> </a:t>
            </a:r>
            <a:r>
              <a:rPr lang="en-US" altLang="zh-CN" sz="1100" dirty="0" smtClean="0"/>
              <a:t>AC</a:t>
            </a:r>
            <a:r>
              <a:rPr lang="zh-CN" altLang="en-US" sz="1100" dirty="0" smtClean="0"/>
              <a:t>掉电时由备份电池继续对</a:t>
            </a:r>
            <a:r>
              <a:rPr lang="en-US" altLang="zh-CN" sz="1100" dirty="0" err="1" smtClean="0"/>
              <a:t>Vplex</a:t>
            </a:r>
            <a:r>
              <a:rPr lang="zh-CN" altLang="en-US" sz="1100" dirty="0" smtClean="0"/>
              <a:t>总线供电</a:t>
            </a:r>
            <a:endParaRPr lang="en-US" altLang="zh-CN" sz="1100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13" name="Text Box 109"/>
          <p:cNvSpPr txBox="1">
            <a:spLocks noChangeArrowheads="1"/>
          </p:cNvSpPr>
          <p:nvPr/>
        </p:nvSpPr>
        <p:spPr bwMode="auto">
          <a:xfrm>
            <a:off x="593725" y="5510213"/>
            <a:ext cx="1959191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1400" b="1" dirty="0"/>
              <a:t>4208SN—8</a:t>
            </a:r>
            <a:r>
              <a:rPr kumimoji="1" lang="zh-CN" altLang="en-US" sz="1400" b="1" dirty="0" smtClean="0"/>
              <a:t>地址防区</a:t>
            </a:r>
            <a:endParaRPr kumimoji="1" lang="en-US" altLang="zh-CN" sz="1400" b="1" dirty="0" smtClean="0"/>
          </a:p>
          <a:p>
            <a:r>
              <a:rPr kumimoji="1" lang="en-US" altLang="zh-CN" sz="1400" b="1" dirty="0" smtClean="0"/>
              <a:t>4193SN —</a:t>
            </a:r>
            <a:r>
              <a:rPr kumimoji="1" lang="zh-CN" altLang="en-US" sz="1400" b="1" dirty="0"/>
              <a:t>双</a:t>
            </a:r>
            <a:r>
              <a:rPr kumimoji="1" lang="zh-CN" altLang="en-US" sz="1400" b="1" dirty="0" smtClean="0"/>
              <a:t>地址防区</a:t>
            </a:r>
            <a:endParaRPr kumimoji="1" lang="zh-CN" altLang="en-US" sz="1400" b="1" dirty="0"/>
          </a:p>
          <a:p>
            <a:r>
              <a:rPr kumimoji="1" lang="en-US" altLang="zh-CN" sz="1400" b="1" dirty="0"/>
              <a:t>4293SN —</a:t>
            </a:r>
            <a:r>
              <a:rPr kumimoji="1" lang="zh-CN" altLang="en-US" sz="1400" b="1" dirty="0" smtClean="0"/>
              <a:t>单地址防区</a:t>
            </a:r>
            <a:endParaRPr kumimoji="1" lang="zh-CN" altLang="en-US" sz="1400" b="1" dirty="0"/>
          </a:p>
          <a:p>
            <a:r>
              <a:rPr kumimoji="1" lang="en-US" altLang="zh-CN" sz="1400" b="1" dirty="0"/>
              <a:t>4297 —</a:t>
            </a:r>
            <a:r>
              <a:rPr kumimoji="1" lang="zh-CN" altLang="en-US" sz="1400" b="1" dirty="0"/>
              <a:t>总线延伸器</a:t>
            </a:r>
          </a:p>
          <a:p>
            <a:endParaRPr kumimoji="1" lang="en-US" altLang="zh-CN" sz="1400" b="1" dirty="0"/>
          </a:p>
        </p:txBody>
      </p:sp>
      <p:sp>
        <p:nvSpPr>
          <p:cNvPr id="21626" name="Rectangle 122"/>
          <p:cNvSpPr>
            <a:spLocks noChangeArrowheads="1"/>
          </p:cNvSpPr>
          <p:nvPr/>
        </p:nvSpPr>
        <p:spPr bwMode="auto">
          <a:xfrm>
            <a:off x="323529" y="2970213"/>
            <a:ext cx="1581472" cy="1447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b="1" dirty="0" smtClean="0">
                <a:solidFill>
                  <a:srgbClr val="000000"/>
                </a:solidFill>
                <a:latin typeface="Times New Roman" pitchFamily="18" charset="0"/>
              </a:rPr>
              <a:t>VISTA-128BPT</a:t>
            </a:r>
            <a:endParaRPr kumimoji="1" lang="en-US" altLang="zh-CN" b="1" dirty="0">
              <a:solidFill>
                <a:srgbClr val="000000"/>
              </a:solidFill>
              <a:latin typeface="Times New Roman" pitchFamily="18" charset="0"/>
            </a:endParaRPr>
          </a:p>
          <a:p>
            <a:pPr algn="ctr"/>
            <a:r>
              <a:rPr kumimoji="1" lang="zh-CN" altLang="en-US" b="1" dirty="0">
                <a:solidFill>
                  <a:srgbClr val="000000"/>
                </a:solidFill>
                <a:latin typeface="Times New Roman" pitchFamily="18" charset="0"/>
              </a:rPr>
              <a:t>主机</a:t>
            </a:r>
            <a:endParaRPr kumimoji="1" lang="zh-CN" altLang="en-US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1627" name="Rectangle 123"/>
          <p:cNvSpPr>
            <a:spLocks noChangeArrowheads="1"/>
          </p:cNvSpPr>
          <p:nvPr/>
        </p:nvSpPr>
        <p:spPr bwMode="auto">
          <a:xfrm>
            <a:off x="2971800" y="4189413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>
                <a:solidFill>
                  <a:srgbClr val="000000"/>
                </a:solidFill>
              </a:rPr>
              <a:t>4297</a:t>
            </a:r>
          </a:p>
        </p:txBody>
      </p:sp>
      <p:sp>
        <p:nvSpPr>
          <p:cNvPr id="21628" name="Rectangle 124"/>
          <p:cNvSpPr>
            <a:spLocks noChangeArrowheads="1"/>
          </p:cNvSpPr>
          <p:nvPr/>
        </p:nvSpPr>
        <p:spPr bwMode="auto">
          <a:xfrm>
            <a:off x="6477000" y="4189413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>
                <a:solidFill>
                  <a:srgbClr val="000000"/>
                </a:solidFill>
              </a:rPr>
              <a:t>4297</a:t>
            </a:r>
          </a:p>
        </p:txBody>
      </p:sp>
      <p:sp>
        <p:nvSpPr>
          <p:cNvPr id="21629" name="Rectangle 125"/>
          <p:cNvSpPr>
            <a:spLocks noChangeArrowheads="1"/>
          </p:cNvSpPr>
          <p:nvPr/>
        </p:nvSpPr>
        <p:spPr bwMode="auto">
          <a:xfrm>
            <a:off x="3810000" y="2817813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>
                <a:solidFill>
                  <a:srgbClr val="000000"/>
                </a:solidFill>
              </a:rPr>
              <a:t>4297</a:t>
            </a:r>
          </a:p>
        </p:txBody>
      </p:sp>
      <p:sp>
        <p:nvSpPr>
          <p:cNvPr id="21630" name="Rectangle 126"/>
          <p:cNvSpPr>
            <a:spLocks noChangeArrowheads="1"/>
          </p:cNvSpPr>
          <p:nvPr/>
        </p:nvSpPr>
        <p:spPr bwMode="auto">
          <a:xfrm>
            <a:off x="7239000" y="2817813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>
                <a:solidFill>
                  <a:srgbClr val="000000"/>
                </a:solidFill>
              </a:rPr>
              <a:t>4297</a:t>
            </a:r>
          </a:p>
        </p:txBody>
      </p:sp>
      <p:sp>
        <p:nvSpPr>
          <p:cNvPr id="21631" name="Line 127"/>
          <p:cNvSpPr>
            <a:spLocks noChangeShapeType="1"/>
          </p:cNvSpPr>
          <p:nvPr/>
        </p:nvSpPr>
        <p:spPr bwMode="auto">
          <a:xfrm>
            <a:off x="3124200" y="3503613"/>
            <a:ext cx="0" cy="685800"/>
          </a:xfrm>
          <a:prstGeom prst="line">
            <a:avLst/>
          </a:prstGeom>
          <a:noFill/>
          <a:ln w="28575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32" name="Line 128"/>
          <p:cNvSpPr>
            <a:spLocks noChangeShapeType="1"/>
          </p:cNvSpPr>
          <p:nvPr/>
        </p:nvSpPr>
        <p:spPr bwMode="auto">
          <a:xfrm flipH="1">
            <a:off x="3962400" y="3122613"/>
            <a:ext cx="0" cy="381000"/>
          </a:xfrm>
          <a:prstGeom prst="line">
            <a:avLst/>
          </a:prstGeom>
          <a:noFill/>
          <a:ln w="28575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33" name="Line 129"/>
          <p:cNvSpPr>
            <a:spLocks noChangeShapeType="1"/>
          </p:cNvSpPr>
          <p:nvPr/>
        </p:nvSpPr>
        <p:spPr bwMode="auto">
          <a:xfrm>
            <a:off x="6629400" y="3503613"/>
            <a:ext cx="0" cy="685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34" name="Line 130"/>
          <p:cNvSpPr>
            <a:spLocks noChangeShapeType="1"/>
          </p:cNvSpPr>
          <p:nvPr/>
        </p:nvSpPr>
        <p:spPr bwMode="auto">
          <a:xfrm>
            <a:off x="6858000" y="3808413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35" name="Line 131"/>
          <p:cNvSpPr>
            <a:spLocks noChangeShapeType="1"/>
          </p:cNvSpPr>
          <p:nvPr/>
        </p:nvSpPr>
        <p:spPr bwMode="auto">
          <a:xfrm flipH="1">
            <a:off x="7391400" y="3122613"/>
            <a:ext cx="0" cy="381000"/>
          </a:xfrm>
          <a:prstGeom prst="line">
            <a:avLst/>
          </a:prstGeom>
          <a:noFill/>
          <a:ln w="28575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36" name="Line 132"/>
          <p:cNvSpPr>
            <a:spLocks noChangeShapeType="1"/>
          </p:cNvSpPr>
          <p:nvPr/>
        </p:nvSpPr>
        <p:spPr bwMode="auto">
          <a:xfrm>
            <a:off x="3352800" y="3808413"/>
            <a:ext cx="0" cy="381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37" name="Line 133"/>
          <p:cNvSpPr>
            <a:spLocks noChangeShapeType="1"/>
          </p:cNvSpPr>
          <p:nvPr/>
        </p:nvSpPr>
        <p:spPr bwMode="auto">
          <a:xfrm flipH="1">
            <a:off x="4191000" y="3122613"/>
            <a:ext cx="0" cy="685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38" name="Line 134"/>
          <p:cNvSpPr>
            <a:spLocks noChangeShapeType="1"/>
          </p:cNvSpPr>
          <p:nvPr/>
        </p:nvSpPr>
        <p:spPr bwMode="auto">
          <a:xfrm flipH="1">
            <a:off x="7620000" y="3122613"/>
            <a:ext cx="0" cy="685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43" name="Rectangle 139"/>
          <p:cNvSpPr>
            <a:spLocks noChangeArrowheads="1"/>
          </p:cNvSpPr>
          <p:nvPr/>
        </p:nvSpPr>
        <p:spPr bwMode="auto">
          <a:xfrm rot="5400000">
            <a:off x="2192338" y="4800600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>
                <a:solidFill>
                  <a:srgbClr val="000000"/>
                </a:solidFill>
              </a:rPr>
              <a:t>4208</a:t>
            </a:r>
          </a:p>
        </p:txBody>
      </p:sp>
      <p:sp>
        <p:nvSpPr>
          <p:cNvPr id="21644" name="Rectangle 140"/>
          <p:cNvSpPr>
            <a:spLocks noChangeArrowheads="1"/>
          </p:cNvSpPr>
          <p:nvPr/>
        </p:nvSpPr>
        <p:spPr bwMode="auto">
          <a:xfrm rot="16200000">
            <a:off x="3686175" y="5568950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>
                <a:solidFill>
                  <a:srgbClr val="000000"/>
                </a:solidFill>
              </a:rPr>
              <a:t>4293</a:t>
            </a:r>
          </a:p>
        </p:txBody>
      </p:sp>
      <p:sp>
        <p:nvSpPr>
          <p:cNvPr id="21655" name="Line 151"/>
          <p:cNvSpPr>
            <a:spLocks noChangeShapeType="1"/>
          </p:cNvSpPr>
          <p:nvPr/>
        </p:nvSpPr>
        <p:spPr bwMode="auto">
          <a:xfrm flipH="1">
            <a:off x="3276600" y="5653088"/>
            <a:ext cx="503238" cy="79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56" name="Line 152"/>
          <p:cNvSpPr>
            <a:spLocks noChangeShapeType="1"/>
          </p:cNvSpPr>
          <p:nvPr/>
        </p:nvSpPr>
        <p:spPr bwMode="auto">
          <a:xfrm>
            <a:off x="3124200" y="4494213"/>
            <a:ext cx="7938" cy="1671637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57" name="Line 153"/>
          <p:cNvSpPr>
            <a:spLocks noChangeShapeType="1"/>
          </p:cNvSpPr>
          <p:nvPr/>
        </p:nvSpPr>
        <p:spPr bwMode="auto">
          <a:xfrm flipH="1">
            <a:off x="3132138" y="5805488"/>
            <a:ext cx="647700" cy="0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58" name="Line 154"/>
          <p:cNvSpPr>
            <a:spLocks noChangeShapeType="1"/>
          </p:cNvSpPr>
          <p:nvPr/>
        </p:nvSpPr>
        <p:spPr bwMode="auto">
          <a:xfrm>
            <a:off x="3276600" y="4494213"/>
            <a:ext cx="0" cy="16716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65" name="AutoShape 161"/>
          <p:cNvSpPr>
            <a:spLocks noChangeArrowheads="1"/>
          </p:cNvSpPr>
          <p:nvPr/>
        </p:nvSpPr>
        <p:spPr bwMode="auto">
          <a:xfrm rot="5400000">
            <a:off x="1811338" y="4645025"/>
            <a:ext cx="3048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1667" name="Line 163"/>
          <p:cNvSpPr>
            <a:spLocks noChangeShapeType="1"/>
          </p:cNvSpPr>
          <p:nvPr/>
        </p:nvSpPr>
        <p:spPr bwMode="auto">
          <a:xfrm>
            <a:off x="4067175" y="5708650"/>
            <a:ext cx="36036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72" name="Line 168"/>
          <p:cNvSpPr>
            <a:spLocks noChangeShapeType="1"/>
          </p:cNvSpPr>
          <p:nvPr/>
        </p:nvSpPr>
        <p:spPr bwMode="auto">
          <a:xfrm>
            <a:off x="1905000" y="3503613"/>
            <a:ext cx="6400800" cy="0"/>
          </a:xfrm>
          <a:prstGeom prst="line">
            <a:avLst/>
          </a:prstGeom>
          <a:noFill/>
          <a:ln w="38100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73" name="Line 169"/>
          <p:cNvSpPr>
            <a:spLocks noChangeShapeType="1"/>
          </p:cNvSpPr>
          <p:nvPr/>
        </p:nvSpPr>
        <p:spPr bwMode="auto">
          <a:xfrm>
            <a:off x="1905000" y="3808413"/>
            <a:ext cx="6629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74" name="Rectangle 170"/>
          <p:cNvSpPr>
            <a:spLocks noChangeArrowheads="1"/>
          </p:cNvSpPr>
          <p:nvPr/>
        </p:nvSpPr>
        <p:spPr bwMode="auto">
          <a:xfrm>
            <a:off x="2057400" y="3213100"/>
            <a:ext cx="6324600" cy="863600"/>
          </a:xfrm>
          <a:prstGeom prst="rect">
            <a:avLst/>
          </a:prstGeom>
          <a:noFill/>
          <a:ln w="38100">
            <a:solidFill>
              <a:schemeClr val="accent2"/>
            </a:solidFill>
            <a:prstDash val="sysDot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21675" name="AutoShape 171"/>
          <p:cNvSpPr>
            <a:spLocks noChangeArrowheads="1"/>
          </p:cNvSpPr>
          <p:nvPr/>
        </p:nvSpPr>
        <p:spPr bwMode="auto">
          <a:xfrm>
            <a:off x="395536" y="1557338"/>
            <a:ext cx="1799977" cy="1219200"/>
          </a:xfrm>
          <a:prstGeom prst="wedgeRoundRectCallout">
            <a:avLst>
              <a:gd name="adj1" fmla="val 85944"/>
              <a:gd name="adj2" fmla="val 120833"/>
              <a:gd name="adj3" fmla="val 16667"/>
            </a:avLst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1600" b="1" dirty="0">
                <a:solidFill>
                  <a:srgbClr val="000000"/>
                </a:solidFill>
                <a:latin typeface="宋体" pitchFamily="2" charset="-122"/>
              </a:rPr>
              <a:t>4297</a:t>
            </a:r>
            <a:r>
              <a:rPr lang="zh-CN" altLang="en-US" sz="1600" b="1" dirty="0">
                <a:solidFill>
                  <a:srgbClr val="000000"/>
                </a:solidFill>
                <a:latin typeface="宋体" pitchFamily="2" charset="-122"/>
              </a:rPr>
              <a:t>前面总线距离之和不</a:t>
            </a:r>
            <a:r>
              <a:rPr lang="zh-CN" altLang="en-US" sz="1600" b="1" dirty="0" smtClean="0">
                <a:solidFill>
                  <a:srgbClr val="000000"/>
                </a:solidFill>
                <a:latin typeface="宋体" pitchFamily="2" charset="-122"/>
              </a:rPr>
              <a:t>超过</a:t>
            </a:r>
            <a:r>
              <a:rPr lang="en-US" altLang="zh-CN" sz="1600" b="1" dirty="0" smtClean="0">
                <a:solidFill>
                  <a:srgbClr val="000000"/>
                </a:solidFill>
                <a:latin typeface="宋体" pitchFamily="2" charset="-122"/>
              </a:rPr>
              <a:t>3658</a:t>
            </a:r>
            <a:r>
              <a:rPr lang="zh-CN" altLang="en-US" sz="1600" b="1" dirty="0" smtClean="0">
                <a:solidFill>
                  <a:srgbClr val="000000"/>
                </a:solidFill>
                <a:latin typeface="宋体" pitchFamily="2" charset="-122"/>
              </a:rPr>
              <a:t>米 </a:t>
            </a:r>
            <a:endParaRPr lang="en-US" altLang="zh-CN" sz="1600" b="1" dirty="0" smtClean="0">
              <a:solidFill>
                <a:srgbClr val="000000"/>
              </a:solidFill>
              <a:latin typeface="宋体" pitchFamily="2" charset="-122"/>
            </a:endParaRPr>
          </a:p>
          <a:p>
            <a:pPr algn="ctr"/>
            <a:r>
              <a:rPr lang="zh-CN" altLang="en-US" sz="1600" b="1" dirty="0" smtClean="0">
                <a:solidFill>
                  <a:srgbClr val="000000"/>
                </a:solidFill>
                <a:latin typeface="宋体" pitchFamily="2" charset="-122"/>
              </a:rPr>
              <a:t>* 参考表格一</a:t>
            </a:r>
            <a:endParaRPr lang="zh-CN" altLang="en-US" sz="1600" b="1" dirty="0">
              <a:solidFill>
                <a:srgbClr val="000000"/>
              </a:solidFill>
              <a:latin typeface="宋体" pitchFamily="2" charset="-122"/>
            </a:endParaRPr>
          </a:p>
        </p:txBody>
      </p:sp>
      <p:sp>
        <p:nvSpPr>
          <p:cNvPr id="21676" name="AutoShape 172"/>
          <p:cNvSpPr>
            <a:spLocks noChangeArrowheads="1"/>
          </p:cNvSpPr>
          <p:nvPr/>
        </p:nvSpPr>
        <p:spPr bwMode="auto">
          <a:xfrm>
            <a:off x="4643438" y="4365625"/>
            <a:ext cx="1800770" cy="1296988"/>
          </a:xfrm>
          <a:prstGeom prst="wedgeRoundRectCallout">
            <a:avLst>
              <a:gd name="adj1" fmla="val -131527"/>
              <a:gd name="adj2" fmla="val 14381"/>
              <a:gd name="adj3" fmla="val 16667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1600" b="1" dirty="0">
                <a:latin typeface="宋体" pitchFamily="2" charset="-122"/>
              </a:rPr>
              <a:t>每个</a:t>
            </a:r>
            <a:r>
              <a:rPr lang="en-US" altLang="zh-CN" sz="1600" b="1" dirty="0">
                <a:latin typeface="宋体" pitchFamily="2" charset="-122"/>
              </a:rPr>
              <a:t>4297</a:t>
            </a:r>
            <a:r>
              <a:rPr lang="zh-CN" altLang="en-US" sz="1600" b="1" dirty="0">
                <a:latin typeface="宋体" pitchFamily="2" charset="-122"/>
              </a:rPr>
              <a:t>后面的总线距离</a:t>
            </a:r>
            <a:r>
              <a:rPr lang="zh-CN" altLang="en-US" sz="1600" b="1" dirty="0" smtClean="0">
                <a:latin typeface="宋体" pitchFamily="2" charset="-122"/>
              </a:rPr>
              <a:t>不过</a:t>
            </a:r>
            <a:r>
              <a:rPr lang="en-US" altLang="zh-CN" sz="1600" b="1" dirty="0" smtClean="0">
                <a:latin typeface="宋体" pitchFamily="2" charset="-122"/>
              </a:rPr>
              <a:t>3658</a:t>
            </a:r>
            <a:r>
              <a:rPr lang="zh-CN" altLang="en-US" sz="1600" b="1" dirty="0" smtClean="0">
                <a:latin typeface="宋体" pitchFamily="2" charset="-122"/>
              </a:rPr>
              <a:t>米</a:t>
            </a:r>
            <a:endParaRPr lang="en-US" altLang="zh-CN" sz="1600" b="1" dirty="0" smtClean="0">
              <a:latin typeface="宋体" pitchFamily="2" charset="-122"/>
            </a:endParaRPr>
          </a:p>
          <a:p>
            <a:pPr algn="ctr"/>
            <a:r>
              <a:rPr lang="zh-CN" altLang="en-US" sz="1600" b="1" dirty="0">
                <a:solidFill>
                  <a:srgbClr val="000000"/>
                </a:solidFill>
                <a:latin typeface="宋体" pitchFamily="2" charset="-122"/>
              </a:rPr>
              <a:t>* 参考表格一</a:t>
            </a:r>
          </a:p>
          <a:p>
            <a:pPr algn="ctr"/>
            <a:endParaRPr lang="zh-CN" altLang="en-US" b="1" dirty="0">
              <a:latin typeface="宋体" pitchFamily="2" charset="-122"/>
            </a:endParaRPr>
          </a:p>
        </p:txBody>
      </p:sp>
      <p:sp>
        <p:nvSpPr>
          <p:cNvPr id="21677" name="Rectangle 173"/>
          <p:cNvSpPr>
            <a:spLocks noChangeArrowheads="1"/>
          </p:cNvSpPr>
          <p:nvPr/>
        </p:nvSpPr>
        <p:spPr bwMode="auto">
          <a:xfrm>
            <a:off x="1843088" y="893763"/>
            <a:ext cx="6260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VISTA-128BPT</a:t>
            </a:r>
            <a:r>
              <a:rPr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控制主机总线连接</a:t>
            </a:r>
          </a:p>
        </p:txBody>
      </p:sp>
      <p:sp>
        <p:nvSpPr>
          <p:cNvPr id="21678" name="Line 174"/>
          <p:cNvSpPr>
            <a:spLocks noChangeShapeType="1"/>
          </p:cNvSpPr>
          <p:nvPr/>
        </p:nvSpPr>
        <p:spPr bwMode="auto">
          <a:xfrm flipH="1">
            <a:off x="2555875" y="4868863"/>
            <a:ext cx="576263" cy="0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79" name="Line 175"/>
          <p:cNvSpPr>
            <a:spLocks noChangeShapeType="1"/>
          </p:cNvSpPr>
          <p:nvPr/>
        </p:nvSpPr>
        <p:spPr bwMode="auto">
          <a:xfrm flipH="1">
            <a:off x="2555875" y="5013325"/>
            <a:ext cx="720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80" name="Rectangle 176"/>
          <p:cNvSpPr>
            <a:spLocks noChangeArrowheads="1"/>
          </p:cNvSpPr>
          <p:nvPr/>
        </p:nvSpPr>
        <p:spPr bwMode="auto">
          <a:xfrm rot="5400000">
            <a:off x="7504113" y="4814888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>
                <a:solidFill>
                  <a:srgbClr val="000000"/>
                </a:solidFill>
              </a:rPr>
              <a:t>4208</a:t>
            </a:r>
          </a:p>
        </p:txBody>
      </p:sp>
      <p:sp>
        <p:nvSpPr>
          <p:cNvPr id="21681" name="Rectangle 177"/>
          <p:cNvSpPr>
            <a:spLocks noChangeArrowheads="1"/>
          </p:cNvSpPr>
          <p:nvPr/>
        </p:nvSpPr>
        <p:spPr bwMode="auto">
          <a:xfrm rot="16200000">
            <a:off x="7215188" y="5583238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 dirty="0" smtClean="0">
                <a:solidFill>
                  <a:srgbClr val="000000"/>
                </a:solidFill>
              </a:rPr>
              <a:t>4193</a:t>
            </a:r>
            <a:endParaRPr kumimoji="1" lang="en-US" altLang="zh-CN" sz="1200" b="1" dirty="0">
              <a:solidFill>
                <a:srgbClr val="000000"/>
              </a:solidFill>
            </a:endParaRPr>
          </a:p>
        </p:txBody>
      </p:sp>
      <p:sp>
        <p:nvSpPr>
          <p:cNvPr id="21682" name="Line 178"/>
          <p:cNvSpPr>
            <a:spLocks noChangeShapeType="1"/>
          </p:cNvSpPr>
          <p:nvPr/>
        </p:nvSpPr>
        <p:spPr bwMode="auto">
          <a:xfrm flipH="1">
            <a:off x="6805613" y="5667375"/>
            <a:ext cx="503237" cy="79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83" name="Line 179"/>
          <p:cNvSpPr>
            <a:spLocks noChangeShapeType="1"/>
          </p:cNvSpPr>
          <p:nvPr/>
        </p:nvSpPr>
        <p:spPr bwMode="auto">
          <a:xfrm>
            <a:off x="6653213" y="4508500"/>
            <a:ext cx="7937" cy="1671638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84" name="Line 180"/>
          <p:cNvSpPr>
            <a:spLocks noChangeShapeType="1"/>
          </p:cNvSpPr>
          <p:nvPr/>
        </p:nvSpPr>
        <p:spPr bwMode="auto">
          <a:xfrm flipH="1">
            <a:off x="6661150" y="5819775"/>
            <a:ext cx="647700" cy="0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85" name="Line 181"/>
          <p:cNvSpPr>
            <a:spLocks noChangeShapeType="1"/>
          </p:cNvSpPr>
          <p:nvPr/>
        </p:nvSpPr>
        <p:spPr bwMode="auto">
          <a:xfrm>
            <a:off x="6805613" y="4508500"/>
            <a:ext cx="0" cy="16716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86" name="AutoShape 182"/>
          <p:cNvSpPr>
            <a:spLocks noChangeArrowheads="1"/>
          </p:cNvSpPr>
          <p:nvPr/>
        </p:nvSpPr>
        <p:spPr bwMode="auto">
          <a:xfrm rot="16200000">
            <a:off x="8037513" y="4659313"/>
            <a:ext cx="3048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1687" name="Line 183"/>
          <p:cNvSpPr>
            <a:spLocks noChangeShapeType="1"/>
          </p:cNvSpPr>
          <p:nvPr/>
        </p:nvSpPr>
        <p:spPr bwMode="auto">
          <a:xfrm>
            <a:off x="7596188" y="5722938"/>
            <a:ext cx="36036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88" name="Line 184"/>
          <p:cNvSpPr>
            <a:spLocks noChangeShapeType="1"/>
          </p:cNvSpPr>
          <p:nvPr/>
        </p:nvSpPr>
        <p:spPr bwMode="auto">
          <a:xfrm flipH="1">
            <a:off x="6659563" y="4868863"/>
            <a:ext cx="936625" cy="14287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89" name="Line 185"/>
          <p:cNvSpPr>
            <a:spLocks noChangeShapeType="1"/>
          </p:cNvSpPr>
          <p:nvPr/>
        </p:nvSpPr>
        <p:spPr bwMode="auto">
          <a:xfrm flipH="1">
            <a:off x="6804025" y="5013325"/>
            <a:ext cx="792163" cy="142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690" name="Rectangle 186"/>
          <p:cNvSpPr>
            <a:spLocks noChangeArrowheads="1"/>
          </p:cNvSpPr>
          <p:nvPr/>
        </p:nvSpPr>
        <p:spPr bwMode="auto">
          <a:xfrm rot="5400000">
            <a:off x="3017838" y="1895475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>
                <a:solidFill>
                  <a:srgbClr val="000000"/>
                </a:solidFill>
              </a:rPr>
              <a:t>4208</a:t>
            </a:r>
          </a:p>
        </p:txBody>
      </p:sp>
      <p:sp>
        <p:nvSpPr>
          <p:cNvPr id="21691" name="Rectangle 187"/>
          <p:cNvSpPr>
            <a:spLocks noChangeArrowheads="1"/>
          </p:cNvSpPr>
          <p:nvPr/>
        </p:nvSpPr>
        <p:spPr bwMode="auto">
          <a:xfrm rot="16200000">
            <a:off x="4511675" y="2200275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>
                <a:solidFill>
                  <a:srgbClr val="000000"/>
                </a:solidFill>
              </a:rPr>
              <a:t>4293</a:t>
            </a:r>
          </a:p>
        </p:txBody>
      </p:sp>
      <p:sp>
        <p:nvSpPr>
          <p:cNvPr id="21696" name="AutoShape 192"/>
          <p:cNvSpPr>
            <a:spLocks noChangeArrowheads="1"/>
          </p:cNvSpPr>
          <p:nvPr/>
        </p:nvSpPr>
        <p:spPr bwMode="auto">
          <a:xfrm rot="5400000">
            <a:off x="2636838" y="1739900"/>
            <a:ext cx="3048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1697" name="Line 193"/>
          <p:cNvSpPr>
            <a:spLocks noChangeShapeType="1"/>
          </p:cNvSpPr>
          <p:nvPr/>
        </p:nvSpPr>
        <p:spPr bwMode="auto">
          <a:xfrm>
            <a:off x="4892675" y="2339975"/>
            <a:ext cx="36036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700" name="Line 196"/>
          <p:cNvSpPr>
            <a:spLocks noChangeShapeType="1"/>
          </p:cNvSpPr>
          <p:nvPr/>
        </p:nvSpPr>
        <p:spPr bwMode="auto">
          <a:xfrm flipV="1">
            <a:off x="3924300" y="1484313"/>
            <a:ext cx="0" cy="1368425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701" name="Line 197"/>
          <p:cNvSpPr>
            <a:spLocks noChangeShapeType="1"/>
          </p:cNvSpPr>
          <p:nvPr/>
        </p:nvSpPr>
        <p:spPr bwMode="auto">
          <a:xfrm flipV="1">
            <a:off x="4067175" y="1484313"/>
            <a:ext cx="0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702" name="Line 198"/>
          <p:cNvSpPr>
            <a:spLocks noChangeShapeType="1"/>
          </p:cNvSpPr>
          <p:nvPr/>
        </p:nvSpPr>
        <p:spPr bwMode="auto">
          <a:xfrm>
            <a:off x="3419475" y="1989138"/>
            <a:ext cx="504825" cy="0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703" name="Line 199"/>
          <p:cNvSpPr>
            <a:spLocks noChangeShapeType="1"/>
          </p:cNvSpPr>
          <p:nvPr/>
        </p:nvSpPr>
        <p:spPr bwMode="auto">
          <a:xfrm>
            <a:off x="3419475" y="2132013"/>
            <a:ext cx="6477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704" name="Line 200"/>
          <p:cNvSpPr>
            <a:spLocks noChangeShapeType="1"/>
          </p:cNvSpPr>
          <p:nvPr/>
        </p:nvSpPr>
        <p:spPr bwMode="auto">
          <a:xfrm>
            <a:off x="3924300" y="2276475"/>
            <a:ext cx="649288" cy="0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705" name="Line 201"/>
          <p:cNvSpPr>
            <a:spLocks noChangeShapeType="1"/>
          </p:cNvSpPr>
          <p:nvPr/>
        </p:nvSpPr>
        <p:spPr bwMode="auto">
          <a:xfrm>
            <a:off x="4068763" y="2419350"/>
            <a:ext cx="503237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706" name="Rectangle 202"/>
          <p:cNvSpPr>
            <a:spLocks noChangeArrowheads="1"/>
          </p:cNvSpPr>
          <p:nvPr/>
        </p:nvSpPr>
        <p:spPr bwMode="auto">
          <a:xfrm rot="5400000">
            <a:off x="6513513" y="1895475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>
                <a:solidFill>
                  <a:srgbClr val="000000"/>
                </a:solidFill>
              </a:rPr>
              <a:t>4208</a:t>
            </a:r>
          </a:p>
        </p:txBody>
      </p:sp>
      <p:sp>
        <p:nvSpPr>
          <p:cNvPr id="21707" name="Rectangle 203"/>
          <p:cNvSpPr>
            <a:spLocks noChangeArrowheads="1"/>
          </p:cNvSpPr>
          <p:nvPr/>
        </p:nvSpPr>
        <p:spPr bwMode="auto">
          <a:xfrm rot="16200000">
            <a:off x="8007350" y="2200275"/>
            <a:ext cx="457200" cy="3048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en-US" altLang="zh-CN" sz="1200" b="1">
                <a:solidFill>
                  <a:srgbClr val="000000"/>
                </a:solidFill>
              </a:rPr>
              <a:t>4293</a:t>
            </a:r>
          </a:p>
        </p:txBody>
      </p:sp>
      <p:sp>
        <p:nvSpPr>
          <p:cNvPr id="21708" name="AutoShape 204"/>
          <p:cNvSpPr>
            <a:spLocks noChangeArrowheads="1"/>
          </p:cNvSpPr>
          <p:nvPr/>
        </p:nvSpPr>
        <p:spPr bwMode="auto">
          <a:xfrm rot="5400000">
            <a:off x="6132513" y="1739900"/>
            <a:ext cx="3048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1709" name="Line 205"/>
          <p:cNvSpPr>
            <a:spLocks noChangeShapeType="1"/>
          </p:cNvSpPr>
          <p:nvPr/>
        </p:nvSpPr>
        <p:spPr bwMode="auto">
          <a:xfrm>
            <a:off x="8388350" y="2339975"/>
            <a:ext cx="36036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1710" name="Line 206"/>
          <p:cNvSpPr>
            <a:spLocks noChangeShapeType="1"/>
          </p:cNvSpPr>
          <p:nvPr/>
        </p:nvSpPr>
        <p:spPr bwMode="auto">
          <a:xfrm flipV="1">
            <a:off x="7419975" y="1484313"/>
            <a:ext cx="0" cy="1368425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711" name="Line 207"/>
          <p:cNvSpPr>
            <a:spLocks noChangeShapeType="1"/>
          </p:cNvSpPr>
          <p:nvPr/>
        </p:nvSpPr>
        <p:spPr bwMode="auto">
          <a:xfrm flipV="1">
            <a:off x="7562850" y="1484313"/>
            <a:ext cx="0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712" name="Line 208"/>
          <p:cNvSpPr>
            <a:spLocks noChangeShapeType="1"/>
          </p:cNvSpPr>
          <p:nvPr/>
        </p:nvSpPr>
        <p:spPr bwMode="auto">
          <a:xfrm>
            <a:off x="6915150" y="1989138"/>
            <a:ext cx="504825" cy="0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713" name="Line 209"/>
          <p:cNvSpPr>
            <a:spLocks noChangeShapeType="1"/>
          </p:cNvSpPr>
          <p:nvPr/>
        </p:nvSpPr>
        <p:spPr bwMode="auto">
          <a:xfrm>
            <a:off x="6915150" y="2132013"/>
            <a:ext cx="6477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714" name="Line 210"/>
          <p:cNvSpPr>
            <a:spLocks noChangeShapeType="1"/>
          </p:cNvSpPr>
          <p:nvPr/>
        </p:nvSpPr>
        <p:spPr bwMode="auto">
          <a:xfrm>
            <a:off x="7419975" y="2276475"/>
            <a:ext cx="649288" cy="0"/>
          </a:xfrm>
          <a:prstGeom prst="line">
            <a:avLst/>
          </a:prstGeom>
          <a:noFill/>
          <a:ln w="9525">
            <a:solidFill>
              <a:srgbClr val="E8082D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1715" name="Line 211"/>
          <p:cNvSpPr>
            <a:spLocks noChangeShapeType="1"/>
          </p:cNvSpPr>
          <p:nvPr/>
        </p:nvSpPr>
        <p:spPr bwMode="auto">
          <a:xfrm>
            <a:off x="7564438" y="2419350"/>
            <a:ext cx="503237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64" name="TextBox 63"/>
          <p:cNvSpPr txBox="1"/>
          <p:nvPr/>
        </p:nvSpPr>
        <p:spPr>
          <a:xfrm>
            <a:off x="2843808" y="6309320"/>
            <a:ext cx="485902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dirty="0" smtClean="0"/>
              <a:t>4297</a:t>
            </a:r>
            <a:r>
              <a:rPr lang="zh-CN" altLang="en-US" dirty="0" smtClean="0"/>
              <a:t>前面</a:t>
            </a:r>
            <a:r>
              <a:rPr lang="en-US" altLang="zh-CN" dirty="0" smtClean="0"/>
              <a:t>+4297</a:t>
            </a:r>
            <a:r>
              <a:rPr lang="zh-CN" altLang="en-US" dirty="0" smtClean="0"/>
              <a:t>后面的总长度不能超过</a:t>
            </a:r>
            <a:r>
              <a:rPr lang="en-US" altLang="zh-CN" dirty="0" smtClean="0"/>
              <a:t>3658</a:t>
            </a:r>
            <a:r>
              <a:rPr lang="zh-CN" altLang="en-US" dirty="0" smtClean="0"/>
              <a:t>米</a:t>
            </a:r>
            <a:endParaRPr lang="zh-CN" alt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6553200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6FB1D529-416A-40B4-A7D4-E0022768AFB2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24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547" name="Text Box 19"/>
          <p:cNvSpPr txBox="1">
            <a:spLocks noChangeArrowheads="1"/>
          </p:cNvSpPr>
          <p:nvPr/>
        </p:nvSpPr>
        <p:spPr bwMode="auto">
          <a:xfrm>
            <a:off x="539552" y="1772816"/>
            <a:ext cx="5562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b="1" dirty="0">
                <a:latin typeface="Times New Roman" pitchFamily="18" charset="0"/>
                <a:ea typeface="黑体" pitchFamily="2" charset="-122"/>
              </a:rPr>
              <a:t> </a:t>
            </a:r>
            <a:r>
              <a:rPr kumimoji="1" lang="en-US" altLang="zh-CN" sz="2800" b="1" dirty="0" smtClean="0"/>
              <a:t>4293SN   </a:t>
            </a:r>
            <a:r>
              <a:rPr kumimoji="1" lang="zh-CN" altLang="en-US" sz="2800" b="1" dirty="0"/>
              <a:t>单防区扩充模块</a:t>
            </a:r>
          </a:p>
        </p:txBody>
      </p:sp>
      <p:sp>
        <p:nvSpPr>
          <p:cNvPr id="22548" name="Text Box 20"/>
          <p:cNvSpPr txBox="1">
            <a:spLocks noChangeArrowheads="1"/>
          </p:cNvSpPr>
          <p:nvPr/>
        </p:nvSpPr>
        <p:spPr bwMode="auto">
          <a:xfrm>
            <a:off x="611560" y="2420888"/>
            <a:ext cx="604867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dirty="0">
                <a:solidFill>
                  <a:srgbClr val="000000"/>
                </a:solidFill>
                <a:latin typeface="宋体" pitchFamily="2" charset="-122"/>
              </a:rPr>
              <a:t>4293SN</a:t>
            </a:r>
            <a:r>
              <a:rPr kumimoji="1" lang="zh-CN" altLang="en-US" dirty="0">
                <a:solidFill>
                  <a:srgbClr val="000000"/>
                </a:solidFill>
                <a:latin typeface="宋体" pitchFamily="2" charset="-122"/>
              </a:rPr>
              <a:t>安装使用非常简单，红色、黑色两线接主机总线</a:t>
            </a:r>
          </a:p>
          <a:p>
            <a:endParaRPr kumimoji="1" lang="zh-CN" altLang="en-US" dirty="0">
              <a:solidFill>
                <a:srgbClr val="000000"/>
              </a:solidFill>
              <a:latin typeface="宋体" pitchFamily="2" charset="-122"/>
            </a:endParaRPr>
          </a:p>
          <a:p>
            <a:r>
              <a:rPr kumimoji="1" lang="zh-CN" altLang="en-US" dirty="0">
                <a:solidFill>
                  <a:srgbClr val="000000"/>
                </a:solidFill>
                <a:latin typeface="宋体" pitchFamily="2" charset="-122"/>
              </a:rPr>
              <a:t>回路，黄色、黑色端接常闭探测器即可，注意使用时要固</a:t>
            </a:r>
          </a:p>
          <a:p>
            <a:endParaRPr kumimoji="1" lang="zh-CN" altLang="en-US" dirty="0">
              <a:solidFill>
                <a:srgbClr val="000000"/>
              </a:solidFill>
              <a:latin typeface="宋体" pitchFamily="2" charset="-122"/>
            </a:endParaRPr>
          </a:p>
          <a:p>
            <a:r>
              <a:rPr kumimoji="1" lang="zh-CN" altLang="en-US" dirty="0">
                <a:solidFill>
                  <a:srgbClr val="000000"/>
                </a:solidFill>
                <a:latin typeface="宋体" pitchFamily="2" charset="-122"/>
              </a:rPr>
              <a:t>定（</a:t>
            </a:r>
            <a:r>
              <a:rPr kumimoji="1" lang="en-US" altLang="zh-CN" dirty="0">
                <a:solidFill>
                  <a:srgbClr val="000000"/>
                </a:solidFill>
                <a:latin typeface="宋体" pitchFamily="2" charset="-122"/>
              </a:rPr>
              <a:t>4293</a:t>
            </a:r>
            <a:r>
              <a:rPr kumimoji="1" lang="zh-CN" altLang="en-US" dirty="0">
                <a:solidFill>
                  <a:srgbClr val="000000"/>
                </a:solidFill>
                <a:latin typeface="宋体" pitchFamily="2" charset="-122"/>
              </a:rPr>
              <a:t>非常小巧，甚至可以固定在探测器盒子里）</a:t>
            </a:r>
          </a:p>
          <a:p>
            <a:endParaRPr kumimoji="1" lang="zh-CN" altLang="en-US" dirty="0">
              <a:solidFill>
                <a:srgbClr val="000000"/>
              </a:solidFill>
              <a:ea typeface="黑体" pitchFamily="2" charset="-122"/>
            </a:endParaRPr>
          </a:p>
          <a:p>
            <a:endParaRPr kumimoji="1" lang="en-US" altLang="zh-CN" dirty="0">
              <a:solidFill>
                <a:srgbClr val="000000"/>
              </a:solidFill>
              <a:ea typeface="黑体" pitchFamily="2" charset="-122"/>
            </a:endParaRPr>
          </a:p>
        </p:txBody>
      </p:sp>
      <p:sp>
        <p:nvSpPr>
          <p:cNvPr id="22549" name="Text Box 21"/>
          <p:cNvSpPr txBox="1">
            <a:spLocks noChangeArrowheads="1"/>
          </p:cNvSpPr>
          <p:nvPr/>
        </p:nvSpPr>
        <p:spPr bwMode="auto">
          <a:xfrm>
            <a:off x="5165725" y="5105400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 sz="2000" b="1">
              <a:solidFill>
                <a:srgbClr val="996600"/>
              </a:solidFill>
              <a:latin typeface="宋体" pitchFamily="2" charset="-122"/>
            </a:endParaRPr>
          </a:p>
        </p:txBody>
      </p:sp>
      <p:pic>
        <p:nvPicPr>
          <p:cNvPr id="22550" name="Picture 22" descr="D:\图片\4293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6676330" y="2492896"/>
            <a:ext cx="2216150" cy="167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51" name="Rectangle 23"/>
          <p:cNvSpPr>
            <a:spLocks noChangeArrowheads="1"/>
          </p:cNvSpPr>
          <p:nvPr/>
        </p:nvSpPr>
        <p:spPr bwMode="auto">
          <a:xfrm>
            <a:off x="539552" y="1073150"/>
            <a:ext cx="81259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扩充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模块</a:t>
            </a:r>
            <a:endParaRPr lang="zh-CN" altLang="en-US" sz="2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grpSp>
        <p:nvGrpSpPr>
          <p:cNvPr id="10" name="Group 20"/>
          <p:cNvGrpSpPr>
            <a:grpSpLocks/>
          </p:cNvGrpSpPr>
          <p:nvPr/>
        </p:nvGrpSpPr>
        <p:grpSpPr bwMode="auto">
          <a:xfrm>
            <a:off x="1115616" y="4437112"/>
            <a:ext cx="6912768" cy="1760984"/>
            <a:chOff x="720" y="1536"/>
            <a:chExt cx="4464" cy="1824"/>
          </a:xfrm>
        </p:grpSpPr>
        <p:sp>
          <p:nvSpPr>
            <p:cNvPr id="11" name="Text Box 21"/>
            <p:cNvSpPr txBox="1">
              <a:spLocks noChangeArrowheads="1"/>
            </p:cNvSpPr>
            <p:nvPr/>
          </p:nvSpPr>
          <p:spPr bwMode="auto">
            <a:xfrm>
              <a:off x="4367" y="2296"/>
              <a:ext cx="817" cy="608"/>
            </a:xfrm>
            <a:prstGeom prst="rect">
              <a:avLst/>
            </a:prstGeom>
            <a:solidFill>
              <a:srgbClr val="FFFFFF"/>
            </a:solidFill>
            <a:ln w="2857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kumimoji="1" lang="zh-CN" altLang="en-US" sz="1600" b="1">
                  <a:solidFill>
                    <a:srgbClr val="996600"/>
                  </a:solidFill>
                  <a:latin typeface="Times New Roman" pitchFamily="18" charset="0"/>
                </a:rPr>
                <a:t>常闭探测器</a:t>
              </a:r>
            </a:p>
          </p:txBody>
        </p:sp>
        <p:sp>
          <p:nvSpPr>
            <p:cNvPr id="12" name="Text Box 22"/>
            <p:cNvSpPr txBox="1">
              <a:spLocks noChangeArrowheads="1"/>
            </p:cNvSpPr>
            <p:nvPr/>
          </p:nvSpPr>
          <p:spPr bwMode="auto">
            <a:xfrm>
              <a:off x="1645" y="1536"/>
              <a:ext cx="817" cy="1824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just"/>
              <a:endParaRPr kumimoji="1" lang="en-US" altLang="zh-CN" sz="1000">
                <a:latin typeface="Times New Roman" pitchFamily="18" charset="0"/>
              </a:endParaRPr>
            </a:p>
            <a:p>
              <a:pPr algn="just"/>
              <a:endParaRPr kumimoji="1" lang="en-US" altLang="zh-CN" sz="1000">
                <a:latin typeface="Times New Roman" pitchFamily="18" charset="0"/>
              </a:endParaRPr>
            </a:p>
            <a:p>
              <a:pPr algn="just"/>
              <a:r>
                <a:rPr kumimoji="1" lang="en-US" altLang="zh-CN" sz="1000">
                  <a:latin typeface="Times New Roman" pitchFamily="18" charset="0"/>
                </a:rPr>
                <a:t>   </a:t>
              </a:r>
            </a:p>
            <a:p>
              <a:pPr algn="just"/>
              <a:endParaRPr kumimoji="1" lang="en-US" altLang="zh-CN" sz="1000">
                <a:latin typeface="Times New Roman" pitchFamily="18" charset="0"/>
              </a:endParaRPr>
            </a:p>
            <a:p>
              <a:pPr algn="just"/>
              <a:endParaRPr kumimoji="1" lang="en-US" altLang="zh-CN" sz="1000">
                <a:latin typeface="Times New Roman" pitchFamily="18" charset="0"/>
              </a:endParaRPr>
            </a:p>
            <a:p>
              <a:pPr algn="just"/>
              <a:endParaRPr kumimoji="1" lang="en-US" altLang="zh-CN" sz="1000">
                <a:latin typeface="Times New Roman" pitchFamily="18" charset="0"/>
              </a:endParaRPr>
            </a:p>
            <a:p>
              <a:pPr algn="just"/>
              <a:endParaRPr kumimoji="1" lang="en-US" altLang="zh-CN" sz="1000">
                <a:latin typeface="Times New Roman" pitchFamily="18" charset="0"/>
              </a:endParaRPr>
            </a:p>
            <a:p>
              <a:pPr algn="just"/>
              <a:r>
                <a:rPr kumimoji="1" lang="en-US" altLang="zh-CN" sz="2400" b="1">
                  <a:solidFill>
                    <a:srgbClr val="996600"/>
                  </a:solidFill>
                  <a:latin typeface="Times New Roman" pitchFamily="18" charset="0"/>
                </a:rPr>
                <a:t>4293SN</a:t>
              </a:r>
            </a:p>
          </p:txBody>
        </p:sp>
        <p:sp>
          <p:nvSpPr>
            <p:cNvPr id="13" name="Line 23"/>
            <p:cNvSpPr>
              <a:spLocks noChangeShapeType="1"/>
            </p:cNvSpPr>
            <p:nvPr/>
          </p:nvSpPr>
          <p:spPr bwMode="auto">
            <a:xfrm>
              <a:off x="2462" y="1840"/>
              <a:ext cx="1797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24"/>
            <p:cNvSpPr>
              <a:spLocks noChangeShapeType="1"/>
            </p:cNvSpPr>
            <p:nvPr/>
          </p:nvSpPr>
          <p:spPr bwMode="auto">
            <a:xfrm>
              <a:off x="2462" y="3056"/>
              <a:ext cx="1797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Line 25"/>
            <p:cNvSpPr>
              <a:spLocks noChangeShapeType="1"/>
            </p:cNvSpPr>
            <p:nvPr/>
          </p:nvSpPr>
          <p:spPr bwMode="auto">
            <a:xfrm>
              <a:off x="4259" y="1840"/>
              <a:ext cx="0" cy="45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Line 26"/>
            <p:cNvSpPr>
              <a:spLocks noChangeShapeType="1"/>
            </p:cNvSpPr>
            <p:nvPr/>
          </p:nvSpPr>
          <p:spPr bwMode="auto">
            <a:xfrm flipV="1">
              <a:off x="4259" y="2752"/>
              <a:ext cx="0" cy="304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Oval 27"/>
            <p:cNvSpPr>
              <a:spLocks noChangeArrowheads="1"/>
            </p:cNvSpPr>
            <p:nvPr/>
          </p:nvSpPr>
          <p:spPr bwMode="auto">
            <a:xfrm>
              <a:off x="4225" y="2235"/>
              <a:ext cx="55" cy="152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Oval 28"/>
            <p:cNvSpPr>
              <a:spLocks noChangeArrowheads="1"/>
            </p:cNvSpPr>
            <p:nvPr/>
          </p:nvSpPr>
          <p:spPr bwMode="auto">
            <a:xfrm>
              <a:off x="4221" y="2597"/>
              <a:ext cx="55" cy="152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Line 29"/>
            <p:cNvSpPr>
              <a:spLocks noChangeShapeType="1"/>
            </p:cNvSpPr>
            <p:nvPr/>
          </p:nvSpPr>
          <p:spPr bwMode="auto">
            <a:xfrm>
              <a:off x="4204" y="2296"/>
              <a:ext cx="109" cy="45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Line 30"/>
            <p:cNvSpPr>
              <a:spLocks noChangeShapeType="1"/>
            </p:cNvSpPr>
            <p:nvPr/>
          </p:nvSpPr>
          <p:spPr bwMode="auto">
            <a:xfrm>
              <a:off x="720" y="1840"/>
              <a:ext cx="925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Line 31"/>
            <p:cNvSpPr>
              <a:spLocks noChangeShapeType="1"/>
            </p:cNvSpPr>
            <p:nvPr/>
          </p:nvSpPr>
          <p:spPr bwMode="auto">
            <a:xfrm>
              <a:off x="720" y="3056"/>
              <a:ext cx="925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Text Box 32"/>
            <p:cNvSpPr txBox="1">
              <a:spLocks noChangeArrowheads="1"/>
            </p:cNvSpPr>
            <p:nvPr/>
          </p:nvSpPr>
          <p:spPr bwMode="auto">
            <a:xfrm>
              <a:off x="722" y="1992"/>
              <a:ext cx="901" cy="398"/>
            </a:xfrm>
            <a:prstGeom prst="rect">
              <a:avLst/>
            </a:prstGeom>
            <a:solidFill>
              <a:srgbClr val="FFFFFF"/>
            </a:solidFill>
            <a:ln w="2857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kumimoji="1" lang="zh-CN" altLang="en-US" sz="1600" b="1">
                  <a:solidFill>
                    <a:srgbClr val="ED0324"/>
                  </a:solidFill>
                  <a:latin typeface="Times New Roman" pitchFamily="18" charset="0"/>
                </a:rPr>
                <a:t>总线</a:t>
              </a:r>
              <a:r>
                <a:rPr kumimoji="1" lang="en-US" altLang="zh-CN" sz="1600" b="1">
                  <a:solidFill>
                    <a:srgbClr val="ED0324"/>
                  </a:solidFill>
                  <a:latin typeface="Times New Roman" pitchFamily="18" charset="0"/>
                </a:rPr>
                <a:t>+</a:t>
              </a:r>
              <a:r>
                <a:rPr kumimoji="1" lang="zh-CN" altLang="en-US" sz="1600" b="1">
                  <a:solidFill>
                    <a:srgbClr val="ED0324"/>
                  </a:solidFill>
                  <a:latin typeface="Times New Roman" pitchFamily="18" charset="0"/>
                </a:rPr>
                <a:t>（红色）</a:t>
              </a:r>
              <a:endParaRPr kumimoji="1" lang="zh-CN" altLang="en-US" sz="1000">
                <a:solidFill>
                  <a:srgbClr val="ED0324"/>
                </a:solidFill>
                <a:latin typeface="Times New Roman" pitchFamily="18" charset="0"/>
              </a:endParaRPr>
            </a:p>
          </p:txBody>
        </p:sp>
        <p:sp>
          <p:nvSpPr>
            <p:cNvPr id="23" name="Text Box 33"/>
            <p:cNvSpPr txBox="1">
              <a:spLocks noChangeArrowheads="1"/>
            </p:cNvSpPr>
            <p:nvPr/>
          </p:nvSpPr>
          <p:spPr bwMode="auto">
            <a:xfrm>
              <a:off x="722" y="2448"/>
              <a:ext cx="901" cy="512"/>
            </a:xfrm>
            <a:prstGeom prst="rect">
              <a:avLst/>
            </a:prstGeom>
            <a:solidFill>
              <a:srgbClr val="FFFFFF"/>
            </a:solidFill>
            <a:ln w="2857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kumimoji="1" lang="zh-CN" altLang="en-US" sz="1600" b="1">
                  <a:latin typeface="Times New Roman" pitchFamily="18" charset="0"/>
                </a:rPr>
                <a:t>总线</a:t>
              </a:r>
              <a:r>
                <a:rPr kumimoji="1" lang="en-US" altLang="zh-CN" sz="1600" b="1">
                  <a:latin typeface="Times New Roman" pitchFamily="18" charset="0"/>
                </a:rPr>
                <a:t>-</a:t>
              </a:r>
              <a:r>
                <a:rPr kumimoji="1" lang="zh-CN" altLang="en-US" sz="1600" b="1">
                  <a:latin typeface="Times New Roman" pitchFamily="18" charset="0"/>
                </a:rPr>
                <a:t>（黑色）</a:t>
              </a:r>
              <a:endParaRPr kumimoji="1" lang="zh-CN" altLang="en-US" sz="1000">
                <a:latin typeface="Times New Roman" pitchFamily="18" charset="0"/>
              </a:endParaRPr>
            </a:p>
          </p:txBody>
        </p:sp>
        <p:sp>
          <p:nvSpPr>
            <p:cNvPr id="24" name="Text Box 34"/>
            <p:cNvSpPr txBox="1">
              <a:spLocks noChangeArrowheads="1"/>
            </p:cNvSpPr>
            <p:nvPr/>
          </p:nvSpPr>
          <p:spPr bwMode="auto">
            <a:xfrm>
              <a:off x="2680" y="1992"/>
              <a:ext cx="1197" cy="383"/>
            </a:xfrm>
            <a:prstGeom prst="rect">
              <a:avLst/>
            </a:prstGeom>
            <a:solidFill>
              <a:srgbClr val="FFFFFF"/>
            </a:solidFill>
            <a:ln w="2857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kumimoji="1" lang="zh-CN" altLang="en-US" sz="1600" b="1">
                  <a:solidFill>
                    <a:srgbClr val="FF9933"/>
                  </a:solidFill>
                  <a:latin typeface="Times New Roman" pitchFamily="18" charset="0"/>
                </a:rPr>
                <a:t>黄色</a:t>
              </a:r>
              <a:endParaRPr kumimoji="1" lang="zh-CN" altLang="en-US" sz="1000">
                <a:solidFill>
                  <a:srgbClr val="FF9933"/>
                </a:solidFill>
                <a:latin typeface="Times New Roman" pitchFamily="18" charset="0"/>
              </a:endParaRPr>
            </a:p>
          </p:txBody>
        </p:sp>
        <p:sp>
          <p:nvSpPr>
            <p:cNvPr id="25" name="Text Box 35"/>
            <p:cNvSpPr txBox="1">
              <a:spLocks noChangeArrowheads="1"/>
            </p:cNvSpPr>
            <p:nvPr/>
          </p:nvSpPr>
          <p:spPr bwMode="auto">
            <a:xfrm>
              <a:off x="2680" y="2448"/>
              <a:ext cx="1252" cy="456"/>
            </a:xfrm>
            <a:prstGeom prst="rect">
              <a:avLst/>
            </a:prstGeom>
            <a:solidFill>
              <a:srgbClr val="FFFFFF"/>
            </a:solidFill>
            <a:ln w="2857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kumimoji="1" lang="zh-CN" altLang="en-US" sz="1600" b="1" dirty="0">
                  <a:latin typeface="Times New Roman" pitchFamily="18" charset="0"/>
                </a:rPr>
                <a:t>黑色</a:t>
              </a:r>
              <a:endParaRPr kumimoji="1" lang="zh-CN" altLang="en-US" sz="1000" dirty="0">
                <a:latin typeface="Times New Roman" pitchFamily="18" charset="0"/>
              </a:endParaRPr>
            </a:p>
          </p:txBody>
        </p:sp>
      </p:grpSp>
      <p:sp>
        <p:nvSpPr>
          <p:cNvPr id="26" name="Text Box 19"/>
          <p:cNvSpPr txBox="1">
            <a:spLocks noChangeArrowheads="1"/>
          </p:cNvSpPr>
          <p:nvPr/>
        </p:nvSpPr>
        <p:spPr bwMode="auto">
          <a:xfrm>
            <a:off x="3347120" y="6309320"/>
            <a:ext cx="25210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000" b="1" dirty="0">
                <a:ea typeface="黑体" pitchFamily="2" charset="-122"/>
              </a:rPr>
              <a:t>  </a:t>
            </a:r>
            <a:r>
              <a:rPr kumimoji="1" lang="en-US" altLang="zh-CN" sz="2000" b="1" dirty="0"/>
              <a:t>4293SN</a:t>
            </a:r>
            <a:r>
              <a:rPr kumimoji="1" lang="zh-CN" altLang="en-US" sz="2000" b="1" dirty="0"/>
              <a:t>接线图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F60F0285-8E94-447F-A50E-0258CA723F5A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25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4595" name="Text Box 19"/>
          <p:cNvSpPr txBox="1">
            <a:spLocks noChangeArrowheads="1"/>
          </p:cNvSpPr>
          <p:nvPr/>
        </p:nvSpPr>
        <p:spPr bwMode="auto">
          <a:xfrm>
            <a:off x="611560" y="1844824"/>
            <a:ext cx="49295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ea typeface="黑体" pitchFamily="2" charset="-122"/>
              </a:rPr>
              <a:t>4193SN  </a:t>
            </a:r>
            <a:r>
              <a:rPr kumimoji="1" lang="zh-CN" altLang="en-US" sz="2800" b="1" dirty="0">
                <a:ea typeface="黑体" pitchFamily="2" charset="-122"/>
              </a:rPr>
              <a:t>单地址码两回路模块</a:t>
            </a:r>
          </a:p>
        </p:txBody>
      </p:sp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611188" y="2693988"/>
            <a:ext cx="780415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000" dirty="0">
                <a:solidFill>
                  <a:srgbClr val="000000"/>
                </a:solidFill>
                <a:latin typeface="宋体" pitchFamily="2" charset="-122"/>
              </a:rPr>
              <a:t>4193SN</a:t>
            </a:r>
            <a:r>
              <a:rPr kumimoji="1" lang="zh-CN" altLang="en-US" sz="2000" dirty="0">
                <a:solidFill>
                  <a:srgbClr val="000000"/>
                </a:solidFill>
                <a:latin typeface="宋体" pitchFamily="2" charset="-122"/>
              </a:rPr>
              <a:t>用于总线扩充，可以扩展成</a:t>
            </a:r>
            <a:r>
              <a:rPr kumimoji="1" lang="en-US" altLang="zh-CN" sz="2000" dirty="0">
                <a:solidFill>
                  <a:srgbClr val="000000"/>
                </a:solidFill>
                <a:latin typeface="宋体" pitchFamily="2" charset="-122"/>
              </a:rPr>
              <a:t>2</a:t>
            </a:r>
            <a:r>
              <a:rPr kumimoji="1" lang="zh-CN" altLang="en-US" sz="2000" dirty="0">
                <a:solidFill>
                  <a:srgbClr val="000000"/>
                </a:solidFill>
                <a:latin typeface="宋体" pitchFamily="2" charset="-122"/>
              </a:rPr>
              <a:t>个回路：白色线和黄色线组成</a:t>
            </a:r>
          </a:p>
          <a:p>
            <a:endParaRPr kumimoji="1" lang="zh-CN" altLang="en-US" sz="2000" dirty="0">
              <a:solidFill>
                <a:srgbClr val="000000"/>
              </a:solidFill>
              <a:latin typeface="宋体" pitchFamily="2" charset="-122"/>
            </a:endParaRPr>
          </a:p>
          <a:p>
            <a:r>
              <a:rPr kumimoji="1" lang="zh-CN" altLang="en-US" sz="2000" dirty="0">
                <a:solidFill>
                  <a:srgbClr val="000000"/>
                </a:solidFill>
                <a:latin typeface="宋体" pitchFamily="2" charset="-122"/>
              </a:rPr>
              <a:t>一个</a:t>
            </a:r>
            <a:r>
              <a:rPr kumimoji="1" lang="en-US" altLang="zh-CN" sz="2000" dirty="0">
                <a:solidFill>
                  <a:srgbClr val="000000"/>
                </a:solidFill>
                <a:latin typeface="宋体" pitchFamily="2" charset="-122"/>
              </a:rPr>
              <a:t>10K</a:t>
            </a:r>
            <a:r>
              <a:rPr kumimoji="1" lang="zh-CN" altLang="en-US" sz="2000" dirty="0">
                <a:solidFill>
                  <a:srgbClr val="000000"/>
                </a:solidFill>
                <a:latin typeface="宋体" pitchFamily="2" charset="-122"/>
              </a:rPr>
              <a:t>电阻监测的回路</a:t>
            </a:r>
            <a:r>
              <a:rPr kumimoji="1" lang="zh-CN" altLang="en-US" sz="2000" b="1" dirty="0">
                <a:solidFill>
                  <a:srgbClr val="000000"/>
                </a:solidFill>
                <a:latin typeface="宋体" pitchFamily="2" charset="-122"/>
              </a:rPr>
              <a:t>或者</a:t>
            </a:r>
            <a:r>
              <a:rPr kumimoji="1" lang="zh-CN" altLang="en-US" sz="2000" dirty="0">
                <a:solidFill>
                  <a:srgbClr val="000000"/>
                </a:solidFill>
                <a:latin typeface="宋体" pitchFamily="2" charset="-122"/>
              </a:rPr>
              <a:t>黄色线和黑色线组成常闭回路，这两个</a:t>
            </a:r>
          </a:p>
          <a:p>
            <a:endParaRPr kumimoji="1" lang="zh-CN" altLang="en-US" sz="2000" dirty="0">
              <a:solidFill>
                <a:srgbClr val="000000"/>
              </a:solidFill>
              <a:latin typeface="宋体" pitchFamily="2" charset="-122"/>
            </a:endParaRPr>
          </a:p>
          <a:p>
            <a:r>
              <a:rPr kumimoji="1" lang="zh-CN" altLang="en-US" sz="2000" dirty="0">
                <a:solidFill>
                  <a:srgbClr val="000000"/>
                </a:solidFill>
                <a:latin typeface="宋体" pitchFamily="2" charset="-122"/>
              </a:rPr>
              <a:t>回路任选其一，都是第一个防区；绿、黑色线组成常闭形式的第二个</a:t>
            </a:r>
          </a:p>
          <a:p>
            <a:endParaRPr kumimoji="1" lang="zh-CN" altLang="en-US" sz="2000" dirty="0">
              <a:solidFill>
                <a:srgbClr val="000000"/>
              </a:solidFill>
              <a:latin typeface="宋体" pitchFamily="2" charset="-122"/>
            </a:endParaRPr>
          </a:p>
          <a:p>
            <a:r>
              <a:rPr kumimoji="1" lang="zh-CN" altLang="en-US" sz="2000" dirty="0">
                <a:solidFill>
                  <a:srgbClr val="000000"/>
                </a:solidFill>
                <a:latin typeface="宋体" pitchFamily="2" charset="-122"/>
              </a:rPr>
              <a:t>防区</a:t>
            </a:r>
            <a:r>
              <a:rPr kumimoji="1" lang="zh-CN" altLang="en-US" sz="2000" dirty="0" smtClean="0">
                <a:solidFill>
                  <a:srgbClr val="000000"/>
                </a:solidFill>
                <a:latin typeface="宋体" pitchFamily="2" charset="-122"/>
              </a:rPr>
              <a:t>。</a:t>
            </a:r>
            <a:endParaRPr kumimoji="1" lang="zh-CN" altLang="en-US" sz="2000" dirty="0">
              <a:solidFill>
                <a:srgbClr val="000000"/>
              </a:solidFill>
              <a:latin typeface="宋体" pitchFamily="2" charset="-122"/>
            </a:endParaRPr>
          </a:p>
          <a:p>
            <a:endParaRPr kumimoji="1" lang="zh-CN" altLang="en-US" sz="2000" dirty="0">
              <a:solidFill>
                <a:srgbClr val="000000"/>
              </a:solidFill>
              <a:latin typeface="宋体" pitchFamily="2" charset="-122"/>
            </a:endParaRPr>
          </a:p>
          <a:p>
            <a:r>
              <a:rPr kumimoji="1" lang="en-US" altLang="zh-CN" sz="2000" dirty="0">
                <a:solidFill>
                  <a:srgbClr val="000000"/>
                </a:solidFill>
                <a:latin typeface="宋体" pitchFamily="2" charset="-122"/>
              </a:rPr>
              <a:t>4193</a:t>
            </a:r>
            <a:r>
              <a:rPr kumimoji="1" lang="zh-CN" altLang="en-US" sz="2000" dirty="0">
                <a:solidFill>
                  <a:srgbClr val="000000"/>
                </a:solidFill>
                <a:latin typeface="宋体" pitchFamily="2" charset="-122"/>
              </a:rPr>
              <a:t>结构小巧，可安装在探测器盒子里</a:t>
            </a:r>
            <a:r>
              <a:rPr kumimoji="1" lang="zh-CN" altLang="en-US" sz="2000" dirty="0">
                <a:solidFill>
                  <a:srgbClr val="996600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24597" name="Rectangle 21"/>
          <p:cNvSpPr>
            <a:spLocks noChangeArrowheads="1"/>
          </p:cNvSpPr>
          <p:nvPr/>
        </p:nvSpPr>
        <p:spPr bwMode="auto">
          <a:xfrm>
            <a:off x="755650" y="893763"/>
            <a:ext cx="81259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扩充模块</a:t>
            </a:r>
          </a:p>
          <a:p>
            <a:endParaRPr lang="zh-CN" altLang="en-US" sz="2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4604" name="Picture 28" descr="https://library.ademconet.com/MWT/fs2/5/660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5157192"/>
            <a:ext cx="1762125" cy="7524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6553200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4869747B-2C47-4F31-86BF-AAA633721EF6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26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5619" name="Text Box 19"/>
          <p:cNvSpPr txBox="1">
            <a:spLocks noChangeArrowheads="1"/>
          </p:cNvSpPr>
          <p:nvPr/>
        </p:nvSpPr>
        <p:spPr bwMode="auto">
          <a:xfrm>
            <a:off x="683568" y="1844824"/>
            <a:ext cx="33448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3200" b="1" dirty="0"/>
              <a:t>4193SN</a:t>
            </a:r>
            <a:r>
              <a:rPr kumimoji="1" lang="zh-CN" altLang="en-US" sz="3200" b="1" dirty="0"/>
              <a:t>接线图</a:t>
            </a:r>
          </a:p>
        </p:txBody>
      </p:sp>
      <p:grpSp>
        <p:nvGrpSpPr>
          <p:cNvPr id="25620" name="Group 20"/>
          <p:cNvGrpSpPr>
            <a:grpSpLocks/>
          </p:cNvGrpSpPr>
          <p:nvPr/>
        </p:nvGrpSpPr>
        <p:grpSpPr bwMode="auto">
          <a:xfrm>
            <a:off x="755576" y="2780928"/>
            <a:ext cx="6408563" cy="2952552"/>
            <a:chOff x="960" y="1392"/>
            <a:chExt cx="4080" cy="2304"/>
          </a:xfrm>
        </p:grpSpPr>
        <p:sp>
          <p:nvSpPr>
            <p:cNvPr id="25621" name="Text Box 21"/>
            <p:cNvSpPr txBox="1">
              <a:spLocks noChangeArrowheads="1"/>
            </p:cNvSpPr>
            <p:nvPr/>
          </p:nvSpPr>
          <p:spPr bwMode="auto">
            <a:xfrm>
              <a:off x="1796" y="1569"/>
              <a:ext cx="786" cy="2127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just"/>
              <a:endParaRPr kumimoji="1" lang="en-US" altLang="zh-CN" sz="1000">
                <a:latin typeface="Times New Roman" pitchFamily="18" charset="0"/>
              </a:endParaRPr>
            </a:p>
            <a:p>
              <a:pPr algn="just"/>
              <a:endParaRPr kumimoji="1" lang="en-US" altLang="zh-CN" sz="1000">
                <a:latin typeface="Times New Roman" pitchFamily="18" charset="0"/>
              </a:endParaRPr>
            </a:p>
            <a:p>
              <a:pPr algn="just"/>
              <a:endParaRPr kumimoji="1" lang="en-US" altLang="zh-CN" sz="1000">
                <a:latin typeface="Times New Roman" pitchFamily="18" charset="0"/>
              </a:endParaRPr>
            </a:p>
            <a:p>
              <a:pPr algn="just"/>
              <a:endParaRPr kumimoji="1" lang="en-US" altLang="zh-CN" sz="1000">
                <a:latin typeface="Times New Roman" pitchFamily="18" charset="0"/>
              </a:endParaRPr>
            </a:p>
            <a:p>
              <a:pPr algn="just"/>
              <a:endParaRPr kumimoji="1" lang="en-US" altLang="zh-CN" sz="1000">
                <a:latin typeface="Times New Roman" pitchFamily="18" charset="0"/>
              </a:endParaRPr>
            </a:p>
            <a:p>
              <a:pPr algn="just"/>
              <a:endParaRPr kumimoji="1" lang="en-US" altLang="zh-CN" sz="2400" b="1">
                <a:solidFill>
                  <a:srgbClr val="996600"/>
                </a:solidFill>
                <a:latin typeface="Times New Roman" pitchFamily="18" charset="0"/>
              </a:endParaRPr>
            </a:p>
            <a:p>
              <a:pPr algn="just"/>
              <a:r>
                <a:rPr kumimoji="1" lang="en-US" altLang="zh-CN" sz="2400" b="1">
                  <a:solidFill>
                    <a:srgbClr val="996600"/>
                  </a:solidFill>
                  <a:latin typeface="Times New Roman" pitchFamily="18" charset="0"/>
                </a:rPr>
                <a:t>4193SN</a:t>
              </a:r>
            </a:p>
          </p:txBody>
        </p:sp>
        <p:sp>
          <p:nvSpPr>
            <p:cNvPr id="25622" name="Line 22"/>
            <p:cNvSpPr>
              <a:spLocks noChangeShapeType="1"/>
            </p:cNvSpPr>
            <p:nvPr/>
          </p:nvSpPr>
          <p:spPr bwMode="auto">
            <a:xfrm>
              <a:off x="960" y="2101"/>
              <a:ext cx="836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3" name="Line 23"/>
            <p:cNvSpPr>
              <a:spLocks noChangeShapeType="1"/>
            </p:cNvSpPr>
            <p:nvPr/>
          </p:nvSpPr>
          <p:spPr bwMode="auto">
            <a:xfrm>
              <a:off x="960" y="3446"/>
              <a:ext cx="836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4" name="Text Box 24"/>
            <p:cNvSpPr txBox="1">
              <a:spLocks noChangeArrowheads="1"/>
            </p:cNvSpPr>
            <p:nvPr/>
          </p:nvSpPr>
          <p:spPr bwMode="auto">
            <a:xfrm>
              <a:off x="960" y="1746"/>
              <a:ext cx="787" cy="266"/>
            </a:xfrm>
            <a:prstGeom prst="rect">
              <a:avLst/>
            </a:prstGeom>
            <a:solidFill>
              <a:srgbClr val="FFFFFF"/>
            </a:solidFill>
            <a:ln w="2857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kumimoji="1" lang="zh-CN" altLang="en-US" sz="1600" b="1">
                  <a:solidFill>
                    <a:srgbClr val="E8082D"/>
                  </a:solidFill>
                  <a:latin typeface="Times New Roman" pitchFamily="18" charset="0"/>
                </a:rPr>
                <a:t>红色  总线</a:t>
              </a:r>
              <a:r>
                <a:rPr kumimoji="1" lang="en-US" altLang="zh-CN" sz="1600" b="1">
                  <a:solidFill>
                    <a:srgbClr val="E8082D"/>
                  </a:solidFill>
                  <a:latin typeface="Times New Roman" pitchFamily="18" charset="0"/>
                </a:rPr>
                <a:t>+</a:t>
              </a:r>
            </a:p>
          </p:txBody>
        </p:sp>
        <p:sp>
          <p:nvSpPr>
            <p:cNvPr id="25625" name="Text Box 25"/>
            <p:cNvSpPr txBox="1">
              <a:spLocks noChangeArrowheads="1"/>
            </p:cNvSpPr>
            <p:nvPr/>
          </p:nvSpPr>
          <p:spPr bwMode="auto">
            <a:xfrm>
              <a:off x="960" y="2951"/>
              <a:ext cx="787" cy="266"/>
            </a:xfrm>
            <a:prstGeom prst="rect">
              <a:avLst/>
            </a:prstGeom>
            <a:solidFill>
              <a:srgbClr val="FFFFFF"/>
            </a:solidFill>
            <a:ln w="2857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kumimoji="1" lang="zh-CN" altLang="en-US" sz="1600" b="1">
                  <a:latin typeface="Times New Roman" pitchFamily="18" charset="0"/>
                </a:rPr>
                <a:t>黑色  总线</a:t>
              </a:r>
              <a:r>
                <a:rPr kumimoji="1" lang="en-US" altLang="zh-CN" sz="1600" b="1">
                  <a:latin typeface="Times New Roman" pitchFamily="18" charset="0"/>
                </a:rPr>
                <a:t>-</a:t>
              </a:r>
              <a:endParaRPr kumimoji="1" lang="en-US" altLang="zh-CN" sz="1000">
                <a:latin typeface="Times New Roman" pitchFamily="18" charset="0"/>
              </a:endParaRPr>
            </a:p>
          </p:txBody>
        </p:sp>
        <p:sp>
          <p:nvSpPr>
            <p:cNvPr id="25626" name="Line 26"/>
            <p:cNvSpPr>
              <a:spLocks noChangeShapeType="1"/>
            </p:cNvSpPr>
            <p:nvPr/>
          </p:nvSpPr>
          <p:spPr bwMode="auto">
            <a:xfrm>
              <a:off x="2582" y="1746"/>
              <a:ext cx="2114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7" name="Line 27"/>
            <p:cNvSpPr>
              <a:spLocks noChangeShapeType="1"/>
            </p:cNvSpPr>
            <p:nvPr/>
          </p:nvSpPr>
          <p:spPr bwMode="auto">
            <a:xfrm>
              <a:off x="2582" y="2315"/>
              <a:ext cx="1573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8" name="Line 28"/>
            <p:cNvSpPr>
              <a:spLocks noChangeShapeType="1"/>
            </p:cNvSpPr>
            <p:nvPr/>
          </p:nvSpPr>
          <p:spPr bwMode="auto">
            <a:xfrm>
              <a:off x="2582" y="2951"/>
              <a:ext cx="1180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9" name="Line 29"/>
            <p:cNvSpPr>
              <a:spLocks noChangeShapeType="1"/>
            </p:cNvSpPr>
            <p:nvPr/>
          </p:nvSpPr>
          <p:spPr bwMode="auto">
            <a:xfrm>
              <a:off x="2582" y="3519"/>
              <a:ext cx="2114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30" name="Line 30"/>
            <p:cNvSpPr>
              <a:spLocks noChangeShapeType="1"/>
            </p:cNvSpPr>
            <p:nvPr/>
          </p:nvSpPr>
          <p:spPr bwMode="auto">
            <a:xfrm>
              <a:off x="3762" y="2951"/>
              <a:ext cx="0" cy="8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31" name="Text Box 31"/>
            <p:cNvSpPr txBox="1">
              <a:spLocks noChangeArrowheads="1"/>
            </p:cNvSpPr>
            <p:nvPr/>
          </p:nvSpPr>
          <p:spPr bwMode="auto">
            <a:xfrm>
              <a:off x="2680" y="2492"/>
              <a:ext cx="787" cy="266"/>
            </a:xfrm>
            <a:prstGeom prst="rect">
              <a:avLst/>
            </a:prstGeom>
            <a:solidFill>
              <a:srgbClr val="FFFFFF"/>
            </a:solidFill>
            <a:ln w="2857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kumimoji="1" lang="zh-CN" altLang="en-US" sz="1600" b="1">
                  <a:solidFill>
                    <a:schemeClr val="folHlink"/>
                  </a:solidFill>
                  <a:latin typeface="Times New Roman" pitchFamily="18" charset="0"/>
                </a:rPr>
                <a:t>绿色  防区</a:t>
              </a:r>
              <a:r>
                <a:rPr kumimoji="1" lang="en-US" altLang="zh-CN" sz="1600" b="1">
                  <a:solidFill>
                    <a:schemeClr val="folHlink"/>
                  </a:solidFill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5632" name="Text Box 32"/>
            <p:cNvSpPr txBox="1">
              <a:spLocks noChangeArrowheads="1"/>
            </p:cNvSpPr>
            <p:nvPr/>
          </p:nvSpPr>
          <p:spPr bwMode="auto">
            <a:xfrm>
              <a:off x="2680" y="3217"/>
              <a:ext cx="836" cy="240"/>
            </a:xfrm>
            <a:prstGeom prst="rect">
              <a:avLst/>
            </a:prstGeom>
            <a:solidFill>
              <a:srgbClr val="FFFFFF"/>
            </a:solidFill>
            <a:ln w="2857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kumimoji="1" lang="zh-CN" altLang="en-US" sz="1600" b="1">
                  <a:latin typeface="Times New Roman" pitchFamily="18" charset="0"/>
                </a:rPr>
                <a:t>黑色  </a:t>
              </a:r>
            </a:p>
          </p:txBody>
        </p:sp>
        <p:sp>
          <p:nvSpPr>
            <p:cNvPr id="25633" name="Text Box 33"/>
            <p:cNvSpPr txBox="1">
              <a:spLocks noChangeArrowheads="1"/>
            </p:cNvSpPr>
            <p:nvPr/>
          </p:nvSpPr>
          <p:spPr bwMode="auto">
            <a:xfrm>
              <a:off x="2730" y="2012"/>
              <a:ext cx="737" cy="266"/>
            </a:xfrm>
            <a:prstGeom prst="rect">
              <a:avLst/>
            </a:prstGeom>
            <a:solidFill>
              <a:srgbClr val="FFFFFF"/>
            </a:solidFill>
            <a:ln w="2857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kumimoji="1" lang="zh-CN" altLang="en-US" sz="1600" b="1" dirty="0">
                  <a:solidFill>
                    <a:srgbClr val="FF9933"/>
                  </a:solidFill>
                  <a:latin typeface="Times New Roman" pitchFamily="18" charset="0"/>
                </a:rPr>
                <a:t>黄色 防区</a:t>
              </a:r>
              <a:r>
                <a:rPr kumimoji="1" lang="en-US" altLang="zh-CN" sz="1600" b="1" dirty="0">
                  <a:solidFill>
                    <a:srgbClr val="FF9933"/>
                  </a:solidFill>
                  <a:latin typeface="Times New Roman" pitchFamily="18" charset="0"/>
                </a:rPr>
                <a:t>1</a:t>
              </a:r>
              <a:endParaRPr kumimoji="1" lang="en-US" altLang="zh-CN" dirty="0">
                <a:solidFill>
                  <a:srgbClr val="FF9933"/>
                </a:solidFill>
                <a:latin typeface="Times New Roman" pitchFamily="18" charset="0"/>
              </a:endParaRPr>
            </a:p>
          </p:txBody>
        </p:sp>
        <p:sp>
          <p:nvSpPr>
            <p:cNvPr id="25634" name="Text Box 34"/>
            <p:cNvSpPr txBox="1">
              <a:spLocks noChangeArrowheads="1"/>
            </p:cNvSpPr>
            <p:nvPr/>
          </p:nvSpPr>
          <p:spPr bwMode="auto">
            <a:xfrm>
              <a:off x="2730" y="1392"/>
              <a:ext cx="884" cy="266"/>
            </a:xfrm>
            <a:prstGeom prst="rect">
              <a:avLst/>
            </a:prstGeom>
            <a:solidFill>
              <a:srgbClr val="FFFFFF"/>
            </a:solidFill>
            <a:ln w="2857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/>
              <a:r>
                <a:rPr kumimoji="1" lang="zh-CN" altLang="en-US" sz="1600" b="1">
                  <a:solidFill>
                    <a:srgbClr val="996600"/>
                  </a:solidFill>
                  <a:latin typeface="Times New Roman" pitchFamily="18" charset="0"/>
                </a:rPr>
                <a:t>白色  防区</a:t>
              </a:r>
              <a:r>
                <a:rPr kumimoji="1" lang="en-US" altLang="zh-CN" sz="1600" b="1">
                  <a:solidFill>
                    <a:srgbClr val="996600"/>
                  </a:solidFill>
                  <a:latin typeface="Times New Roman" pitchFamily="18" charset="0"/>
                </a:rPr>
                <a:t>1</a:t>
              </a:r>
              <a:endParaRPr kumimoji="1" lang="en-US" altLang="zh-CN" sz="1000">
                <a:solidFill>
                  <a:srgbClr val="996600"/>
                </a:solidFill>
                <a:latin typeface="Times New Roman" pitchFamily="18" charset="0"/>
              </a:endParaRPr>
            </a:p>
          </p:txBody>
        </p:sp>
        <p:sp>
          <p:nvSpPr>
            <p:cNvPr id="25635" name="Line 35"/>
            <p:cNvSpPr>
              <a:spLocks noChangeShapeType="1"/>
            </p:cNvSpPr>
            <p:nvPr/>
          </p:nvSpPr>
          <p:spPr bwMode="auto">
            <a:xfrm>
              <a:off x="3762" y="3430"/>
              <a:ext cx="0" cy="8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5636" name="Group 36"/>
            <p:cNvGrpSpPr>
              <a:grpSpLocks/>
            </p:cNvGrpSpPr>
            <p:nvPr/>
          </p:nvGrpSpPr>
          <p:grpSpPr bwMode="auto">
            <a:xfrm>
              <a:off x="3713" y="3038"/>
              <a:ext cx="147" cy="392"/>
              <a:chOff x="7426" y="6215"/>
              <a:chExt cx="315" cy="691"/>
            </a:xfrm>
          </p:grpSpPr>
          <p:sp>
            <p:nvSpPr>
              <p:cNvPr id="25637" name="Oval 37"/>
              <p:cNvSpPr>
                <a:spLocks noChangeArrowheads="1"/>
              </p:cNvSpPr>
              <p:nvPr/>
            </p:nvSpPr>
            <p:spPr bwMode="auto">
              <a:xfrm>
                <a:off x="7509" y="6215"/>
                <a:ext cx="105" cy="1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38" name="Oval 38"/>
              <p:cNvSpPr>
                <a:spLocks noChangeArrowheads="1"/>
              </p:cNvSpPr>
              <p:nvPr/>
            </p:nvSpPr>
            <p:spPr bwMode="auto">
              <a:xfrm>
                <a:off x="7531" y="6750"/>
                <a:ext cx="105" cy="1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39" name="Line 39"/>
              <p:cNvSpPr>
                <a:spLocks noChangeShapeType="1"/>
              </p:cNvSpPr>
              <p:nvPr/>
            </p:nvSpPr>
            <p:spPr bwMode="auto">
              <a:xfrm>
                <a:off x="7426" y="6282"/>
                <a:ext cx="315" cy="62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5640" name="Group 40"/>
            <p:cNvGrpSpPr>
              <a:grpSpLocks/>
            </p:cNvGrpSpPr>
            <p:nvPr/>
          </p:nvGrpSpPr>
          <p:grpSpPr bwMode="auto">
            <a:xfrm>
              <a:off x="4057" y="2721"/>
              <a:ext cx="147" cy="393"/>
              <a:chOff x="7426" y="6215"/>
              <a:chExt cx="315" cy="691"/>
            </a:xfrm>
          </p:grpSpPr>
          <p:sp>
            <p:nvSpPr>
              <p:cNvPr id="25641" name="Oval 41"/>
              <p:cNvSpPr>
                <a:spLocks noChangeArrowheads="1"/>
              </p:cNvSpPr>
              <p:nvPr/>
            </p:nvSpPr>
            <p:spPr bwMode="auto">
              <a:xfrm>
                <a:off x="7509" y="6215"/>
                <a:ext cx="105" cy="1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42" name="Oval 42"/>
              <p:cNvSpPr>
                <a:spLocks noChangeArrowheads="1"/>
              </p:cNvSpPr>
              <p:nvPr/>
            </p:nvSpPr>
            <p:spPr bwMode="auto">
              <a:xfrm>
                <a:off x="7531" y="6750"/>
                <a:ext cx="105" cy="1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43" name="Line 43"/>
              <p:cNvSpPr>
                <a:spLocks noChangeShapeType="1"/>
              </p:cNvSpPr>
              <p:nvPr/>
            </p:nvSpPr>
            <p:spPr bwMode="auto">
              <a:xfrm>
                <a:off x="7426" y="6282"/>
                <a:ext cx="315" cy="62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5644" name="Line 44"/>
            <p:cNvSpPr>
              <a:spLocks noChangeShapeType="1"/>
            </p:cNvSpPr>
            <p:nvPr/>
          </p:nvSpPr>
          <p:spPr bwMode="auto">
            <a:xfrm>
              <a:off x="4162" y="2317"/>
              <a:ext cx="0" cy="44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45" name="Line 45"/>
            <p:cNvSpPr>
              <a:spLocks noChangeShapeType="1"/>
            </p:cNvSpPr>
            <p:nvPr/>
          </p:nvSpPr>
          <p:spPr bwMode="auto">
            <a:xfrm>
              <a:off x="4155" y="3076"/>
              <a:ext cx="1" cy="443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5646" name="Group 46"/>
            <p:cNvGrpSpPr>
              <a:grpSpLocks/>
            </p:cNvGrpSpPr>
            <p:nvPr/>
          </p:nvGrpSpPr>
          <p:grpSpPr bwMode="auto">
            <a:xfrm>
              <a:off x="4647" y="2987"/>
              <a:ext cx="147" cy="393"/>
              <a:chOff x="7426" y="6215"/>
              <a:chExt cx="315" cy="691"/>
            </a:xfrm>
          </p:grpSpPr>
          <p:sp>
            <p:nvSpPr>
              <p:cNvPr id="25647" name="Oval 47"/>
              <p:cNvSpPr>
                <a:spLocks noChangeArrowheads="1"/>
              </p:cNvSpPr>
              <p:nvPr/>
            </p:nvSpPr>
            <p:spPr bwMode="auto">
              <a:xfrm>
                <a:off x="7509" y="6215"/>
                <a:ext cx="105" cy="1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48" name="Oval 48"/>
              <p:cNvSpPr>
                <a:spLocks noChangeArrowheads="1"/>
              </p:cNvSpPr>
              <p:nvPr/>
            </p:nvSpPr>
            <p:spPr bwMode="auto">
              <a:xfrm>
                <a:off x="7531" y="6750"/>
                <a:ext cx="105" cy="1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49" name="Line 49"/>
              <p:cNvSpPr>
                <a:spLocks noChangeShapeType="1"/>
              </p:cNvSpPr>
              <p:nvPr/>
            </p:nvSpPr>
            <p:spPr bwMode="auto">
              <a:xfrm>
                <a:off x="7426" y="6282"/>
                <a:ext cx="315" cy="62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5650" name="Line 50"/>
            <p:cNvSpPr>
              <a:spLocks noChangeShapeType="1"/>
            </p:cNvSpPr>
            <p:nvPr/>
          </p:nvSpPr>
          <p:spPr bwMode="auto">
            <a:xfrm>
              <a:off x="4696" y="3342"/>
              <a:ext cx="0" cy="177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51" name="Line 51"/>
            <p:cNvSpPr>
              <a:spLocks noChangeShapeType="1"/>
            </p:cNvSpPr>
            <p:nvPr/>
          </p:nvSpPr>
          <p:spPr bwMode="auto">
            <a:xfrm flipV="1">
              <a:off x="4696" y="2278"/>
              <a:ext cx="0" cy="709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52" name="Rectangle 52"/>
            <p:cNvSpPr>
              <a:spLocks noChangeArrowheads="1"/>
            </p:cNvSpPr>
            <p:nvPr/>
          </p:nvSpPr>
          <p:spPr bwMode="auto">
            <a:xfrm>
              <a:off x="4681" y="2067"/>
              <a:ext cx="49" cy="266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53" name="Line 53"/>
            <p:cNvSpPr>
              <a:spLocks noChangeShapeType="1"/>
            </p:cNvSpPr>
            <p:nvPr/>
          </p:nvSpPr>
          <p:spPr bwMode="auto">
            <a:xfrm>
              <a:off x="4696" y="1746"/>
              <a:ext cx="0" cy="355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54" name="Line 54"/>
            <p:cNvSpPr>
              <a:spLocks noChangeShapeType="1"/>
            </p:cNvSpPr>
            <p:nvPr/>
          </p:nvSpPr>
          <p:spPr bwMode="auto">
            <a:xfrm>
              <a:off x="4696" y="1746"/>
              <a:ext cx="246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5655" name="Group 55"/>
            <p:cNvGrpSpPr>
              <a:grpSpLocks/>
            </p:cNvGrpSpPr>
            <p:nvPr/>
          </p:nvGrpSpPr>
          <p:grpSpPr bwMode="auto">
            <a:xfrm>
              <a:off x="4893" y="1924"/>
              <a:ext cx="147" cy="392"/>
              <a:chOff x="7426" y="6215"/>
              <a:chExt cx="315" cy="691"/>
            </a:xfrm>
          </p:grpSpPr>
          <p:sp>
            <p:nvSpPr>
              <p:cNvPr id="25656" name="Oval 56"/>
              <p:cNvSpPr>
                <a:spLocks noChangeArrowheads="1"/>
              </p:cNvSpPr>
              <p:nvPr/>
            </p:nvSpPr>
            <p:spPr bwMode="auto">
              <a:xfrm>
                <a:off x="7509" y="6215"/>
                <a:ext cx="105" cy="1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57" name="Oval 57"/>
              <p:cNvSpPr>
                <a:spLocks noChangeArrowheads="1"/>
              </p:cNvSpPr>
              <p:nvPr/>
            </p:nvSpPr>
            <p:spPr bwMode="auto">
              <a:xfrm>
                <a:off x="7531" y="6750"/>
                <a:ext cx="105" cy="156"/>
              </a:xfrm>
              <a:prstGeom prst="ellipse">
                <a:avLst/>
              </a:prstGeom>
              <a:solidFill>
                <a:srgbClr val="FFFFFF"/>
              </a:solidFill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5658" name="Line 58"/>
              <p:cNvSpPr>
                <a:spLocks noChangeShapeType="1"/>
              </p:cNvSpPr>
              <p:nvPr/>
            </p:nvSpPr>
            <p:spPr bwMode="auto">
              <a:xfrm>
                <a:off x="7426" y="6282"/>
                <a:ext cx="315" cy="62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5659" name="Line 59"/>
            <p:cNvSpPr>
              <a:spLocks noChangeShapeType="1"/>
            </p:cNvSpPr>
            <p:nvPr/>
          </p:nvSpPr>
          <p:spPr bwMode="auto">
            <a:xfrm>
              <a:off x="4942" y="1746"/>
              <a:ext cx="0" cy="178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60" name="Line 60"/>
            <p:cNvSpPr>
              <a:spLocks noChangeShapeType="1"/>
            </p:cNvSpPr>
            <p:nvPr/>
          </p:nvSpPr>
          <p:spPr bwMode="auto">
            <a:xfrm>
              <a:off x="4942" y="2278"/>
              <a:ext cx="0" cy="266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61" name="Line 61"/>
            <p:cNvSpPr>
              <a:spLocks noChangeShapeType="1"/>
            </p:cNvSpPr>
            <p:nvPr/>
          </p:nvSpPr>
          <p:spPr bwMode="auto">
            <a:xfrm>
              <a:off x="4696" y="2544"/>
              <a:ext cx="246" cy="1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62" name="Text Box 62"/>
            <p:cNvSpPr txBox="1">
              <a:spLocks noChangeArrowheads="1"/>
            </p:cNvSpPr>
            <p:nvPr/>
          </p:nvSpPr>
          <p:spPr bwMode="auto">
            <a:xfrm>
              <a:off x="4368" y="2066"/>
              <a:ext cx="359" cy="289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000" b="1">
                  <a:solidFill>
                    <a:srgbClr val="996600"/>
                  </a:solidFill>
                  <a:latin typeface="宋体" pitchFamily="2" charset="-122"/>
                </a:rPr>
                <a:t>10K</a:t>
              </a:r>
            </a:p>
          </p:txBody>
        </p:sp>
      </p:grpSp>
      <p:sp>
        <p:nvSpPr>
          <p:cNvPr id="25663" name="Rectangle 63"/>
          <p:cNvSpPr>
            <a:spLocks noChangeArrowheads="1"/>
          </p:cNvSpPr>
          <p:nvPr/>
        </p:nvSpPr>
        <p:spPr bwMode="auto">
          <a:xfrm>
            <a:off x="684213" y="981075"/>
            <a:ext cx="81259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扩充模块</a:t>
            </a:r>
            <a:endParaRPr lang="zh-CN" altLang="en-US" sz="2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pic>
        <p:nvPicPr>
          <p:cNvPr id="50" name="Picture 28" descr="https://library.ademconet.com/MWT/fs2/5/660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988840"/>
            <a:ext cx="1762125" cy="75247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6553200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4869747B-2C47-4F31-86BF-AAA633721EF6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27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5663" name="Rectangle 63"/>
          <p:cNvSpPr>
            <a:spLocks noChangeArrowheads="1"/>
          </p:cNvSpPr>
          <p:nvPr/>
        </p:nvSpPr>
        <p:spPr bwMode="auto">
          <a:xfrm>
            <a:off x="611560" y="981075"/>
            <a:ext cx="81259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扩充模块</a:t>
            </a:r>
            <a:endParaRPr lang="zh-CN" altLang="en-US" sz="2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  <p:pic>
        <p:nvPicPr>
          <p:cNvPr id="7270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3241672"/>
            <a:ext cx="6896248" cy="2756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7" name="Picture 3" descr="https://library.ademconet.com/MWT/fs2/5/66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772816"/>
            <a:ext cx="2990850" cy="2085976"/>
          </a:xfrm>
          <a:prstGeom prst="rect">
            <a:avLst/>
          </a:prstGeom>
          <a:noFill/>
        </p:spPr>
      </p:pic>
      <p:sp>
        <p:nvSpPr>
          <p:cNvPr id="51" name="矩形 50"/>
          <p:cNvSpPr/>
          <p:nvPr/>
        </p:nvSpPr>
        <p:spPr>
          <a:xfrm>
            <a:off x="682923" y="1628800"/>
            <a:ext cx="4969630" cy="14003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 smtClean="0">
                <a:ea typeface="黑体" pitchFamily="2" charset="-122"/>
              </a:rPr>
              <a:t>4193SNP</a:t>
            </a:r>
            <a:r>
              <a:rPr kumimoji="1" lang="zh-CN" altLang="en-US" sz="2800" b="1" dirty="0" smtClean="0">
                <a:ea typeface="黑体" pitchFamily="2" charset="-122"/>
              </a:rPr>
              <a:t>单地址码两回路模块</a:t>
            </a:r>
            <a:endParaRPr kumimoji="1" lang="en-US" altLang="zh-CN" sz="2800" b="1" dirty="0" smtClean="0">
              <a:ea typeface="黑体" pitchFamily="2" charset="-122"/>
            </a:endParaRPr>
          </a:p>
          <a:p>
            <a:r>
              <a:rPr kumimoji="1" lang="zh-CN" altLang="en-US" dirty="0" smtClean="0">
                <a:ea typeface="黑体" pitchFamily="2" charset="-122"/>
              </a:rPr>
              <a:t>  </a:t>
            </a:r>
            <a:endParaRPr kumimoji="1" lang="en-US" altLang="zh-CN" dirty="0" smtClean="0">
              <a:ea typeface="黑体" pitchFamily="2" charset="-122"/>
            </a:endParaRPr>
          </a:p>
          <a:p>
            <a:pPr>
              <a:spcBef>
                <a:spcPts val="300"/>
              </a:spcBef>
              <a:buFont typeface="Arial" pitchFamily="34" charset="0"/>
              <a:buChar char="•"/>
            </a:pPr>
            <a:r>
              <a:rPr kumimoji="1" lang="zh-CN" altLang="en-US" dirty="0" smtClean="0">
                <a:ea typeface="黑体" pitchFamily="2" charset="-122"/>
              </a:rPr>
              <a:t> 与</a:t>
            </a:r>
            <a:r>
              <a:rPr kumimoji="1" lang="en-US" altLang="zh-CN" dirty="0" smtClean="0">
                <a:ea typeface="黑体" pitchFamily="2" charset="-122"/>
              </a:rPr>
              <a:t>4193SN</a:t>
            </a:r>
            <a:r>
              <a:rPr kumimoji="1" lang="zh-CN" altLang="en-US" dirty="0" smtClean="0">
                <a:ea typeface="黑体" pitchFamily="2" charset="-122"/>
              </a:rPr>
              <a:t>模块的功能基本相同</a:t>
            </a:r>
            <a:endParaRPr kumimoji="1" lang="en-US" altLang="zh-CN" dirty="0" smtClean="0">
              <a:ea typeface="黑体" pitchFamily="2" charset="-122"/>
            </a:endParaRPr>
          </a:p>
          <a:p>
            <a:pPr>
              <a:spcBef>
                <a:spcPts val="300"/>
              </a:spcBef>
              <a:buFont typeface="Arial" pitchFamily="34" charset="0"/>
              <a:buChar char="•"/>
            </a:pPr>
            <a:r>
              <a:rPr kumimoji="1" lang="zh-CN" altLang="en-US" sz="1600" dirty="0">
                <a:ea typeface="黑体" pitchFamily="2" charset="-122"/>
              </a:rPr>
              <a:t> </a:t>
            </a:r>
            <a:r>
              <a:rPr kumimoji="1" lang="zh-CN" altLang="en-US" sz="1600" dirty="0" smtClean="0">
                <a:ea typeface="黑体" pitchFamily="2" charset="-122"/>
              </a:rPr>
              <a:t>主要改变：</a:t>
            </a:r>
            <a:r>
              <a:rPr kumimoji="1" lang="en-US" altLang="zh-CN" sz="1600" dirty="0" smtClean="0">
                <a:ea typeface="黑体" pitchFamily="2" charset="-122"/>
              </a:rPr>
              <a:t>5</a:t>
            </a:r>
            <a:r>
              <a:rPr kumimoji="1" lang="zh-CN" altLang="en-US" sz="1600" dirty="0" smtClean="0">
                <a:ea typeface="黑体" pitchFamily="2" charset="-122"/>
              </a:rPr>
              <a:t>根连接线都在同一侧</a:t>
            </a:r>
            <a:endParaRPr lang="zh-CN" altLang="en-US" sz="1600" dirty="0"/>
          </a:p>
        </p:txBody>
      </p:sp>
      <p:sp>
        <p:nvSpPr>
          <p:cNvPr id="25619" name="Text Box 19"/>
          <p:cNvSpPr txBox="1">
            <a:spLocks noChangeArrowheads="1"/>
          </p:cNvSpPr>
          <p:nvPr/>
        </p:nvSpPr>
        <p:spPr bwMode="auto">
          <a:xfrm>
            <a:off x="3419872" y="5733256"/>
            <a:ext cx="3344863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000" b="1" dirty="0" smtClean="0"/>
              <a:t>4193SNP</a:t>
            </a:r>
            <a:r>
              <a:rPr kumimoji="1" lang="zh-CN" altLang="en-US" sz="2000" b="1" dirty="0" smtClean="0"/>
              <a:t>接线图</a:t>
            </a:r>
            <a:endParaRPr kumimoji="1" lang="zh-CN" altLang="en-US" sz="20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73" name="Rectangle 25"/>
          <p:cNvSpPr>
            <a:spLocks noChangeArrowheads="1"/>
          </p:cNvSpPr>
          <p:nvPr/>
        </p:nvSpPr>
        <p:spPr bwMode="auto">
          <a:xfrm>
            <a:off x="539552" y="749300"/>
            <a:ext cx="81259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扩充模块</a:t>
            </a:r>
          </a:p>
        </p:txBody>
      </p:sp>
      <p:sp>
        <p:nvSpPr>
          <p:cNvPr id="27674" name="Text Box 26"/>
          <p:cNvSpPr txBox="1">
            <a:spLocks noChangeArrowheads="1"/>
          </p:cNvSpPr>
          <p:nvPr/>
        </p:nvSpPr>
        <p:spPr bwMode="auto">
          <a:xfrm>
            <a:off x="372109" y="1266825"/>
            <a:ext cx="60366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b="1" dirty="0">
                <a:latin typeface="Times New Roman" pitchFamily="18" charset="0"/>
                <a:ea typeface="黑体" pitchFamily="2" charset="-122"/>
              </a:rPr>
              <a:t> </a:t>
            </a:r>
            <a:r>
              <a:rPr kumimoji="1" lang="en-US" altLang="zh-CN" sz="2800" b="1" dirty="0"/>
              <a:t>4208SN </a:t>
            </a:r>
            <a:r>
              <a:rPr kumimoji="1" lang="en-US" altLang="zh-CN" sz="2800" b="1" dirty="0" smtClean="0"/>
              <a:t>V-</a:t>
            </a:r>
            <a:r>
              <a:rPr kumimoji="1" lang="en-US" altLang="zh-CN" sz="2800" b="1" dirty="0" err="1" smtClean="0"/>
              <a:t>Plex</a:t>
            </a:r>
            <a:r>
              <a:rPr kumimoji="1" lang="zh-CN" altLang="en-US" sz="2800" b="1" dirty="0" smtClean="0"/>
              <a:t> 总线</a:t>
            </a:r>
            <a:r>
              <a:rPr kumimoji="1" lang="en-US" altLang="zh-CN" sz="2800" b="1" dirty="0" smtClean="0"/>
              <a:t> </a:t>
            </a:r>
            <a:r>
              <a:rPr kumimoji="1" lang="en-US" altLang="zh-CN" sz="2800" b="1" dirty="0"/>
              <a:t>8</a:t>
            </a:r>
            <a:r>
              <a:rPr kumimoji="1" lang="zh-CN" altLang="en-US" sz="2800" b="1" dirty="0"/>
              <a:t>防区扩充模块</a:t>
            </a:r>
          </a:p>
        </p:txBody>
      </p:sp>
      <p:sp>
        <p:nvSpPr>
          <p:cNvPr id="27675" name="Rectangle 27"/>
          <p:cNvSpPr>
            <a:spLocks noChangeArrowheads="1"/>
          </p:cNvSpPr>
          <p:nvPr/>
        </p:nvSpPr>
        <p:spPr bwMode="auto">
          <a:xfrm>
            <a:off x="250825" y="1770402"/>
            <a:ext cx="864235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CN" altLang="en-US" b="1" dirty="0" smtClean="0"/>
              <a:t>  模块的地址码是不需要设定的，</a:t>
            </a:r>
            <a:r>
              <a:rPr lang="en-US" altLang="zh-CN" b="1" dirty="0" smtClean="0"/>
              <a:t>8</a:t>
            </a:r>
            <a:r>
              <a:rPr lang="zh-CN" altLang="en-US" b="1" dirty="0" smtClean="0"/>
              <a:t>个防区回路的序列号有</a:t>
            </a:r>
            <a:r>
              <a:rPr lang="en-US" altLang="zh-CN" b="1" dirty="0" smtClean="0"/>
              <a:t>32</a:t>
            </a:r>
            <a:r>
              <a:rPr lang="zh-CN" altLang="en-US" b="1" dirty="0"/>
              <a:t>种</a:t>
            </a:r>
            <a:r>
              <a:rPr lang="zh-CN" altLang="en-US" b="1" dirty="0" smtClean="0"/>
              <a:t>组合可选，</a:t>
            </a:r>
            <a:endParaRPr lang="en-US" altLang="zh-CN" b="1" dirty="0" smtClean="0"/>
          </a:p>
          <a:p>
            <a:r>
              <a:rPr lang="zh-CN" altLang="en-US" b="1" dirty="0"/>
              <a:t> </a:t>
            </a:r>
            <a:r>
              <a:rPr lang="zh-CN" altLang="en-US" b="1" dirty="0" smtClean="0"/>
              <a:t>  需要通过</a:t>
            </a:r>
            <a:r>
              <a:rPr lang="en-US" altLang="zh-CN" b="1" dirty="0" smtClean="0"/>
              <a:t>DIP</a:t>
            </a:r>
            <a:r>
              <a:rPr lang="zh-CN" altLang="en-US" b="1" dirty="0" smtClean="0"/>
              <a:t>开关</a:t>
            </a:r>
            <a:r>
              <a:rPr lang="en-US" altLang="zh-CN" b="1" dirty="0" smtClean="0"/>
              <a:t>2-5</a:t>
            </a:r>
            <a:r>
              <a:rPr lang="zh-CN" altLang="en-US" b="1" dirty="0" smtClean="0"/>
              <a:t>来选</a:t>
            </a:r>
            <a:endParaRPr lang="en-US" altLang="zh-CN" b="1" dirty="0" smtClean="0"/>
          </a:p>
          <a:p>
            <a:pPr>
              <a:buFont typeface="Arial" pitchFamily="34" charset="0"/>
              <a:buChar char="•"/>
            </a:pPr>
            <a:r>
              <a:rPr lang="zh-CN" altLang="en-US" b="1" dirty="0" smtClean="0"/>
              <a:t>  实际使用中需严格按照表格左边给定的</a:t>
            </a:r>
            <a:r>
              <a:rPr lang="en-US" altLang="zh-CN" b="1" dirty="0" smtClean="0"/>
              <a:t>DIP</a:t>
            </a:r>
            <a:r>
              <a:rPr lang="zh-CN" altLang="en-US" b="1" dirty="0" smtClean="0"/>
              <a:t>开关</a:t>
            </a:r>
            <a:r>
              <a:rPr lang="en-US" altLang="zh-CN" b="1" dirty="0" smtClean="0"/>
              <a:t>2--5</a:t>
            </a:r>
            <a:r>
              <a:rPr lang="zh-CN" altLang="en-US" b="1" dirty="0" smtClean="0"/>
              <a:t>的设定，对应右边的序列号的</a:t>
            </a:r>
          </a:p>
          <a:p>
            <a:r>
              <a:rPr lang="zh-CN" altLang="en-US" b="1" dirty="0" smtClean="0"/>
              <a:t>    数值对应使用。左边每一个</a:t>
            </a:r>
            <a:r>
              <a:rPr lang="en-US" altLang="zh-CN" b="1" dirty="0" smtClean="0"/>
              <a:t>DIP</a:t>
            </a:r>
            <a:r>
              <a:rPr lang="zh-CN" altLang="en-US" b="1" dirty="0" smtClean="0"/>
              <a:t>开关</a:t>
            </a:r>
            <a:r>
              <a:rPr lang="en-US" altLang="zh-CN" b="1" dirty="0" smtClean="0"/>
              <a:t>2--5</a:t>
            </a:r>
            <a:r>
              <a:rPr lang="zh-CN" altLang="en-US" b="1" dirty="0" smtClean="0"/>
              <a:t>的设定对应右边一组</a:t>
            </a:r>
            <a:r>
              <a:rPr lang="en-US" altLang="zh-CN" b="1" dirty="0" smtClean="0"/>
              <a:t>8</a:t>
            </a:r>
            <a:r>
              <a:rPr lang="zh-CN" altLang="en-US" b="1" dirty="0" smtClean="0"/>
              <a:t>个序列号。</a:t>
            </a:r>
            <a:endParaRPr lang="en-US" altLang="zh-CN" b="1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zh-CN" altLang="en-US" b="1" dirty="0" smtClean="0"/>
              <a:t>这样设置得到简化</a:t>
            </a:r>
            <a:r>
              <a:rPr lang="en-US" altLang="zh-CN" b="1" dirty="0" smtClean="0"/>
              <a:t>, </a:t>
            </a:r>
            <a:r>
              <a:rPr lang="zh-CN" altLang="en-US" b="1" dirty="0" smtClean="0"/>
              <a:t>也避免</a:t>
            </a:r>
            <a:r>
              <a:rPr lang="en-US" altLang="zh-CN" b="1" dirty="0" smtClean="0"/>
              <a:t>4208SN</a:t>
            </a:r>
            <a:r>
              <a:rPr lang="zh-CN" altLang="en-US" b="1" dirty="0" smtClean="0"/>
              <a:t>模块间的冲突</a:t>
            </a:r>
            <a:endParaRPr lang="en-US" altLang="zh-CN" b="1" dirty="0" smtClean="0"/>
          </a:p>
          <a:p>
            <a:pPr>
              <a:buFont typeface="Arial" pitchFamily="34" charset="0"/>
              <a:buChar char="•"/>
            </a:pPr>
            <a:r>
              <a:rPr lang="zh-CN" altLang="en-US" b="1" dirty="0"/>
              <a:t> </a:t>
            </a:r>
            <a:r>
              <a:rPr lang="zh-CN" altLang="en-US" b="1" dirty="0" smtClean="0"/>
              <a:t> 说明书</a:t>
            </a:r>
            <a:r>
              <a:rPr lang="zh-CN" altLang="en-US" b="1" dirty="0"/>
              <a:t>中找到关于序列号列表设定的两个</a:t>
            </a:r>
            <a:r>
              <a:rPr lang="zh-CN" altLang="en-US" b="1" dirty="0" smtClean="0"/>
              <a:t>表格</a:t>
            </a:r>
            <a:r>
              <a:rPr lang="en-US" altLang="zh-CN" b="1" dirty="0" smtClean="0"/>
              <a:t>1</a:t>
            </a:r>
            <a:r>
              <a:rPr lang="zh-CN" altLang="en-US" b="1" dirty="0" smtClean="0"/>
              <a:t>和</a:t>
            </a:r>
            <a:r>
              <a:rPr lang="en-US" altLang="zh-CN" b="1" dirty="0" smtClean="0"/>
              <a:t>2</a:t>
            </a:r>
            <a:r>
              <a:rPr lang="zh-CN" altLang="en-US" b="1" dirty="0" smtClean="0"/>
              <a:t>，</a:t>
            </a:r>
            <a:r>
              <a:rPr lang="zh-CN" altLang="en-US" b="1" dirty="0"/>
              <a:t>注意每个表格是不同的，区</a:t>
            </a:r>
          </a:p>
          <a:p>
            <a:r>
              <a:rPr lang="zh-CN" altLang="en-US" b="1" dirty="0"/>
              <a:t>    别在于</a:t>
            </a:r>
            <a:r>
              <a:rPr lang="en-US" altLang="zh-CN" b="1" dirty="0"/>
              <a:t>DIP</a:t>
            </a:r>
            <a:r>
              <a:rPr lang="zh-CN" altLang="en-US" b="1" dirty="0"/>
              <a:t>开关的</a:t>
            </a:r>
            <a:r>
              <a:rPr lang="en-US" altLang="zh-CN" b="1" dirty="0"/>
              <a:t>6</a:t>
            </a:r>
            <a:r>
              <a:rPr lang="zh-CN" altLang="en-US" b="1" dirty="0"/>
              <a:t>和</a:t>
            </a:r>
            <a:r>
              <a:rPr lang="en-US" altLang="zh-CN" b="1" dirty="0"/>
              <a:t>7</a:t>
            </a:r>
            <a:r>
              <a:rPr lang="zh-CN" altLang="en-US" b="1" dirty="0"/>
              <a:t>的设定不同，特别注意</a:t>
            </a:r>
            <a:r>
              <a:rPr lang="zh-CN" altLang="en-US" b="1" dirty="0" smtClean="0"/>
              <a:t>。</a:t>
            </a:r>
            <a:endParaRPr lang="zh-CN" altLang="en-US" b="1" dirty="0"/>
          </a:p>
        </p:txBody>
      </p:sp>
      <p:grpSp>
        <p:nvGrpSpPr>
          <p:cNvPr id="14" name="组合 13"/>
          <p:cNvGrpSpPr/>
          <p:nvPr/>
        </p:nvGrpSpPr>
        <p:grpSpPr>
          <a:xfrm>
            <a:off x="107504" y="3807038"/>
            <a:ext cx="8712968" cy="2874179"/>
            <a:chOff x="107504" y="3807038"/>
            <a:chExt cx="8712968" cy="2874179"/>
          </a:xfrm>
        </p:grpSpPr>
        <p:pic>
          <p:nvPicPr>
            <p:cNvPr id="27683" name="Picture 3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195736" y="3807735"/>
              <a:ext cx="3960440" cy="2873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78" name="Picture 30" descr="https://library.ademconet.com/MWT/fs2/4/660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504" y="3861048"/>
              <a:ext cx="2170059" cy="2448272"/>
            </a:xfrm>
            <a:prstGeom prst="rect">
              <a:avLst/>
            </a:prstGeom>
            <a:noFill/>
          </p:spPr>
        </p:pic>
        <p:sp>
          <p:nvSpPr>
            <p:cNvPr id="13" name="TextBox 12"/>
            <p:cNvSpPr txBox="1"/>
            <p:nvPr/>
          </p:nvSpPr>
          <p:spPr>
            <a:xfrm>
              <a:off x="7164288" y="3807038"/>
              <a:ext cx="1656184" cy="28623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DIP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开关的一般设置</a:t>
              </a:r>
              <a:endParaRPr lang="en-US" altLang="zh-CN" sz="1000" dirty="0" smtClean="0">
                <a:latin typeface="华文中宋" pitchFamily="2" charset="-122"/>
                <a:ea typeface="华文中宋" pitchFamily="2" charset="-122"/>
              </a:endParaRPr>
            </a:p>
            <a:p>
              <a:endParaRPr lang="en-US" altLang="zh-CN" sz="1000" dirty="0">
                <a:latin typeface="华文中宋" pitchFamily="2" charset="-122"/>
                <a:ea typeface="华文中宋" pitchFamily="2" charset="-122"/>
              </a:endParaRPr>
            </a:p>
            <a:p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A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，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B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回路的反应时间</a:t>
              </a:r>
              <a:endParaRPr lang="en-US" altLang="zh-CN" sz="1000" dirty="0" smtClean="0">
                <a:latin typeface="华文中宋" pitchFamily="2" charset="-122"/>
                <a:ea typeface="华文中宋" pitchFamily="2" charset="-122"/>
              </a:endParaRPr>
            </a:p>
            <a:p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图中的设置：慢：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400ms</a:t>
              </a:r>
            </a:p>
            <a:p>
              <a:endParaRPr lang="en-US" altLang="zh-CN" sz="1000" dirty="0">
                <a:latin typeface="华文中宋" pitchFamily="2" charset="-122"/>
                <a:ea typeface="华文中宋" pitchFamily="2" charset="-122"/>
              </a:endParaRPr>
            </a:p>
            <a:p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2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–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5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对应表格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1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表格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2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不同的序列号。用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DIP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开关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6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，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7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选表格；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DIP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开关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2-5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选择其中的一列</a:t>
              </a:r>
              <a:endParaRPr lang="en-US" altLang="zh-CN" sz="1000" dirty="0" smtClean="0">
                <a:latin typeface="华文中宋" pitchFamily="2" charset="-122"/>
                <a:ea typeface="华文中宋" pitchFamily="2" charset="-122"/>
              </a:endParaRPr>
            </a:p>
            <a:p>
              <a:endParaRPr lang="en-US" altLang="zh-CN" sz="1000" dirty="0">
                <a:latin typeface="华文中宋" pitchFamily="2" charset="-122"/>
                <a:ea typeface="华文中宋" pitchFamily="2" charset="-122"/>
              </a:endParaRPr>
            </a:p>
            <a:p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选择表格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1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或表格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2</a:t>
              </a:r>
            </a:p>
            <a:p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6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ON, 7 ON = 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表格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1</a:t>
              </a:r>
            </a:p>
            <a:p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6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ON, 7 OFF = 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表格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2</a:t>
              </a:r>
            </a:p>
            <a:p>
              <a:endParaRPr lang="en-US" altLang="zh-CN" sz="1000" dirty="0">
                <a:latin typeface="华文中宋" pitchFamily="2" charset="-122"/>
                <a:ea typeface="华文中宋" pitchFamily="2" charset="-122"/>
              </a:endParaRPr>
            </a:p>
            <a:p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选择防拆保护设置</a:t>
              </a:r>
              <a:endParaRPr lang="en-US" altLang="zh-CN" sz="1000" dirty="0" smtClean="0">
                <a:latin typeface="华文中宋" pitchFamily="2" charset="-122"/>
                <a:ea typeface="华文中宋" pitchFamily="2" charset="-122"/>
              </a:endParaRPr>
            </a:p>
            <a:p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8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OFF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</a:t>
              </a:r>
              <a:r>
                <a:rPr lang="en-US" altLang="zh-CN" sz="1000" dirty="0" smtClean="0">
                  <a:latin typeface="华文中宋" pitchFamily="2" charset="-122"/>
                  <a:ea typeface="华文中宋" pitchFamily="2" charset="-122"/>
                </a:rPr>
                <a:t>=</a:t>
              </a:r>
              <a:r>
                <a:rPr lang="zh-CN" altLang="en-US" sz="1000" dirty="0" smtClean="0">
                  <a:latin typeface="华文中宋" pitchFamily="2" charset="-122"/>
                  <a:ea typeface="华文中宋" pitchFamily="2" charset="-122"/>
                </a:rPr>
                <a:t> 使用防拆报警</a:t>
              </a:r>
              <a:endParaRPr lang="en-US" altLang="zh-CN" sz="1000" dirty="0" smtClean="0">
                <a:latin typeface="华文中宋" pitchFamily="2" charset="-122"/>
                <a:ea typeface="华文中宋" pitchFamily="2" charset="-122"/>
              </a:endParaRPr>
            </a:p>
            <a:p>
              <a:endParaRPr lang="en-US" altLang="zh-CN" sz="1000" dirty="0" smtClean="0">
                <a:latin typeface="华文中宋" pitchFamily="2" charset="-122"/>
                <a:ea typeface="华文中宋" pitchFamily="2" charset="-122"/>
              </a:endParaRPr>
            </a:p>
            <a:p>
              <a:endParaRPr lang="zh-CN" altLang="en-US" sz="1000" dirty="0">
                <a:latin typeface="华文中宋" pitchFamily="2" charset="-122"/>
                <a:ea typeface="华文中宋" pitchFamily="2" charset="-122"/>
              </a:endParaRPr>
            </a:p>
          </p:txBody>
        </p:sp>
        <p:pic>
          <p:nvPicPr>
            <p:cNvPr id="27682" name="Picture 3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372200" y="4147517"/>
              <a:ext cx="816576" cy="2449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矩形 16"/>
            <p:cNvSpPr/>
            <p:nvPr/>
          </p:nvSpPr>
          <p:spPr>
            <a:xfrm>
              <a:off x="5004048" y="5157192"/>
              <a:ext cx="1152128" cy="864096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F1892F3F-3EC5-4E8E-B59B-CC907137E3D0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29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39" name="Text Box 19"/>
          <p:cNvSpPr txBox="1">
            <a:spLocks noChangeArrowheads="1"/>
          </p:cNvSpPr>
          <p:nvPr/>
        </p:nvSpPr>
        <p:spPr bwMode="auto">
          <a:xfrm>
            <a:off x="467544" y="1340768"/>
            <a:ext cx="52565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b="1" dirty="0" smtClean="0"/>
              <a:t>4101SN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V-</a:t>
            </a:r>
            <a:r>
              <a:rPr kumimoji="1" lang="en-US" altLang="zh-CN" sz="2800" b="1" dirty="0" err="1" smtClean="0"/>
              <a:t>Plex</a:t>
            </a:r>
            <a:r>
              <a:rPr kumimoji="1" lang="zh-CN" altLang="en-US" sz="2800" b="1" dirty="0" smtClean="0"/>
              <a:t>总线继电器</a:t>
            </a:r>
            <a:r>
              <a:rPr kumimoji="1" lang="zh-CN" altLang="en-US" sz="2800" b="1" dirty="0"/>
              <a:t>模块</a:t>
            </a:r>
          </a:p>
        </p:txBody>
      </p:sp>
      <p:sp>
        <p:nvSpPr>
          <p:cNvPr id="30740" name="Text Box 20"/>
          <p:cNvSpPr txBox="1">
            <a:spLocks noChangeArrowheads="1"/>
          </p:cNvSpPr>
          <p:nvPr/>
        </p:nvSpPr>
        <p:spPr bwMode="auto">
          <a:xfrm>
            <a:off x="323851" y="1844824"/>
            <a:ext cx="820859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kumimoji="1" lang="zh-CN" altLang="en-US" dirty="0" smtClean="0">
                <a:solidFill>
                  <a:srgbClr val="000000"/>
                </a:solidFill>
              </a:rPr>
              <a:t> 支持</a:t>
            </a:r>
            <a:r>
              <a:rPr kumimoji="1" lang="en-US" altLang="zh-CN" dirty="0">
                <a:solidFill>
                  <a:srgbClr val="000000"/>
                </a:solidFill>
              </a:rPr>
              <a:t>64</a:t>
            </a:r>
            <a:r>
              <a:rPr kumimoji="1" lang="zh-CN" altLang="en-US" dirty="0">
                <a:solidFill>
                  <a:srgbClr val="000000"/>
                </a:solidFill>
              </a:rPr>
              <a:t>个总线继电器</a:t>
            </a:r>
            <a:r>
              <a:rPr kumimoji="1" lang="en-US" altLang="zh-CN" dirty="0">
                <a:solidFill>
                  <a:srgbClr val="000000"/>
                </a:solidFill>
              </a:rPr>
              <a:t>4101SN</a:t>
            </a:r>
            <a:r>
              <a:rPr kumimoji="1" lang="zh-CN" altLang="en-US" dirty="0">
                <a:solidFill>
                  <a:srgbClr val="000000"/>
                </a:solidFill>
              </a:rPr>
              <a:t>，每个</a:t>
            </a:r>
            <a:r>
              <a:rPr kumimoji="1" lang="en-US" altLang="zh-CN" dirty="0">
                <a:solidFill>
                  <a:srgbClr val="000000"/>
                </a:solidFill>
              </a:rPr>
              <a:t>4101SN</a:t>
            </a:r>
            <a:r>
              <a:rPr kumimoji="1" lang="zh-CN" altLang="en-US" dirty="0">
                <a:solidFill>
                  <a:srgbClr val="000000"/>
                </a:solidFill>
              </a:rPr>
              <a:t>含有一个继电器输出</a:t>
            </a:r>
            <a:r>
              <a:rPr kumimoji="1" lang="zh-CN" altLang="en-US" dirty="0" smtClean="0">
                <a:solidFill>
                  <a:srgbClr val="000000"/>
                </a:solidFill>
              </a:rPr>
              <a:t>，</a:t>
            </a:r>
            <a:endParaRPr kumimoji="1" lang="en-US" altLang="zh-CN" dirty="0" smtClean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kumimoji="1" lang="zh-CN" altLang="en-US" dirty="0" smtClean="0">
                <a:solidFill>
                  <a:srgbClr val="000000"/>
                </a:solidFill>
              </a:rPr>
              <a:t> 使用总线</a:t>
            </a:r>
            <a:r>
              <a:rPr kumimoji="1" lang="zh-CN" altLang="en-US" dirty="0">
                <a:solidFill>
                  <a:srgbClr val="000000"/>
                </a:solidFill>
              </a:rPr>
              <a:t>继电器时要注意，每个</a:t>
            </a:r>
            <a:r>
              <a:rPr kumimoji="1" lang="en-US" altLang="zh-CN" dirty="0" smtClean="0">
                <a:solidFill>
                  <a:srgbClr val="000000"/>
                </a:solidFill>
              </a:rPr>
              <a:t>4101SN</a:t>
            </a:r>
            <a:r>
              <a:rPr kumimoji="1" lang="zh-CN" altLang="en-US" dirty="0" smtClean="0">
                <a:solidFill>
                  <a:srgbClr val="000000"/>
                </a:solidFill>
              </a:rPr>
              <a:t>都需要占用一个防区</a:t>
            </a:r>
            <a:endParaRPr kumimoji="1" lang="en-US" altLang="zh-CN" dirty="0" smtClean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zh-CN" altLang="en-US" dirty="0" smtClean="0"/>
              <a:t> 安装提示：</a:t>
            </a:r>
            <a:endParaRPr lang="en-US" altLang="zh-CN" dirty="0" smtClean="0"/>
          </a:p>
          <a:p>
            <a:pPr marL="800100" lvl="1" indent="-342900">
              <a:buFont typeface="+mj-lt"/>
              <a:buAutoNum type="arabicPeriod"/>
            </a:pPr>
            <a:r>
              <a:rPr lang="zh-CN" altLang="en-US" dirty="0" smtClean="0"/>
              <a:t>端子</a:t>
            </a:r>
            <a:r>
              <a:rPr lang="en-US" altLang="zh-CN" dirty="0" smtClean="0"/>
              <a:t>2</a:t>
            </a:r>
            <a:r>
              <a:rPr lang="zh-CN" altLang="en-US" dirty="0" smtClean="0"/>
              <a:t> 是</a:t>
            </a:r>
            <a:r>
              <a:rPr lang="en-US" altLang="zh-CN" dirty="0" smtClean="0"/>
              <a:t>V-</a:t>
            </a:r>
            <a:r>
              <a:rPr lang="en-US" altLang="zh-CN" dirty="0" err="1" smtClean="0"/>
              <a:t>Plex</a:t>
            </a:r>
            <a:r>
              <a:rPr lang="zh-CN" altLang="en-US" dirty="0" smtClean="0"/>
              <a:t>总线与</a:t>
            </a:r>
            <a:r>
              <a:rPr lang="en-US" altLang="zh-CN" dirty="0" smtClean="0"/>
              <a:t>aux</a:t>
            </a:r>
            <a:r>
              <a:rPr lang="zh-CN" altLang="en-US" dirty="0" smtClean="0"/>
              <a:t>防区的共同接地</a:t>
            </a:r>
            <a:endParaRPr lang="en-US" altLang="zh-CN" dirty="0" smtClean="0"/>
          </a:p>
          <a:p>
            <a:pPr marL="800100" lvl="1" indent="-342900">
              <a:buFont typeface="+mj-lt"/>
              <a:buAutoNum type="arabicPeriod"/>
            </a:pPr>
            <a:r>
              <a:rPr lang="zh-CN" altLang="en-US" dirty="0" smtClean="0"/>
              <a:t>作为常开防区使用时，有一个内置的</a:t>
            </a:r>
            <a:r>
              <a:rPr lang="en-US" altLang="zh-CN" dirty="0" smtClean="0"/>
              <a:t>EOL</a:t>
            </a:r>
            <a:r>
              <a:rPr lang="zh-CN" altLang="en-US" dirty="0" smtClean="0"/>
              <a:t>电阻</a:t>
            </a:r>
            <a:endParaRPr lang="en-US" altLang="zh-CN" dirty="0" smtClean="0"/>
          </a:p>
          <a:p>
            <a:pPr marL="800100" lvl="1" indent="-342900">
              <a:buFont typeface="+mj-lt"/>
              <a:buAutoNum type="arabicPeriod"/>
            </a:pPr>
            <a:r>
              <a:rPr lang="zh-CN" altLang="en-US" dirty="0" smtClean="0"/>
              <a:t>如果防区用外置线末电阻常开 或 常蔽时，白色</a:t>
            </a:r>
            <a:r>
              <a:rPr lang="en-US" altLang="zh-CN" dirty="0" smtClean="0"/>
              <a:t>jumper </a:t>
            </a:r>
            <a:r>
              <a:rPr lang="zh-CN" altLang="en-US" dirty="0" smtClean="0"/>
              <a:t>必须剪开</a:t>
            </a:r>
            <a:endParaRPr lang="en-US" altLang="zh-CN" dirty="0"/>
          </a:p>
          <a:p>
            <a:pPr marL="800100" lvl="1" indent="-342900">
              <a:buFont typeface="+mj-lt"/>
              <a:buAutoNum type="arabicPeriod"/>
            </a:pPr>
            <a:r>
              <a:rPr lang="zh-CN" altLang="en-US" dirty="0" smtClean="0"/>
              <a:t>如果总线上要安装多个</a:t>
            </a:r>
            <a:r>
              <a:rPr lang="en-US" altLang="zh-CN" dirty="0" smtClean="0"/>
              <a:t>4101SN</a:t>
            </a:r>
            <a:r>
              <a:rPr lang="zh-CN" altLang="en-US" dirty="0" smtClean="0"/>
              <a:t>模块，需要一个 “学习”完成后再进行下一个</a:t>
            </a:r>
            <a:endParaRPr kumimoji="1" lang="zh-CN" altLang="en-US" dirty="0">
              <a:solidFill>
                <a:srgbClr val="000000"/>
              </a:solidFill>
            </a:endParaRPr>
          </a:p>
        </p:txBody>
      </p:sp>
      <p:sp>
        <p:nvSpPr>
          <p:cNvPr id="30741" name="Rectangle 21"/>
          <p:cNvSpPr>
            <a:spLocks noChangeArrowheads="1"/>
          </p:cNvSpPr>
          <p:nvPr/>
        </p:nvSpPr>
        <p:spPr bwMode="auto">
          <a:xfrm>
            <a:off x="539552" y="765175"/>
            <a:ext cx="8125942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扩充模块</a:t>
            </a:r>
          </a:p>
          <a:p>
            <a:endParaRPr kumimoji="1" lang="en-US" altLang="zh-CN" b="1" dirty="0"/>
          </a:p>
        </p:txBody>
      </p:sp>
      <p:pic>
        <p:nvPicPr>
          <p:cNvPr id="30751" name="Picture 31" descr="https://library.ademconet.com/MWT/fs2/0/65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868144" y="4365104"/>
            <a:ext cx="2242534" cy="1449022"/>
          </a:xfrm>
          <a:prstGeom prst="rect">
            <a:avLst/>
          </a:prstGeom>
          <a:noFill/>
        </p:spPr>
      </p:pic>
      <p:pic>
        <p:nvPicPr>
          <p:cNvPr id="30753" name="Picture 3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1" y="3831354"/>
            <a:ext cx="4032447" cy="291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F1892F3F-3EC5-4E8E-B59B-CC907137E3D0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30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39" name="Text Box 19"/>
          <p:cNvSpPr txBox="1">
            <a:spLocks noChangeArrowheads="1"/>
          </p:cNvSpPr>
          <p:nvPr/>
        </p:nvSpPr>
        <p:spPr bwMode="auto">
          <a:xfrm>
            <a:off x="467544" y="1340768"/>
            <a:ext cx="43204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b="1" dirty="0" smtClean="0"/>
              <a:t>4204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ECP</a:t>
            </a:r>
            <a:r>
              <a:rPr kumimoji="1" lang="zh-CN" altLang="en-US" sz="2800" b="1" dirty="0" smtClean="0"/>
              <a:t>总线继电器</a:t>
            </a:r>
            <a:r>
              <a:rPr kumimoji="1" lang="zh-CN" altLang="en-US" sz="2800" b="1" dirty="0"/>
              <a:t>模块</a:t>
            </a:r>
          </a:p>
        </p:txBody>
      </p:sp>
      <p:sp>
        <p:nvSpPr>
          <p:cNvPr id="30740" name="Text Box 20"/>
          <p:cNvSpPr txBox="1">
            <a:spLocks noChangeArrowheads="1"/>
          </p:cNvSpPr>
          <p:nvPr/>
        </p:nvSpPr>
        <p:spPr bwMode="auto">
          <a:xfrm>
            <a:off x="323851" y="1844824"/>
            <a:ext cx="820859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CN" altLang="en-US" dirty="0" smtClean="0"/>
              <a:t> </a:t>
            </a:r>
            <a:r>
              <a:rPr kumimoji="1" lang="en-US" altLang="zh-CN" dirty="0" smtClean="0">
                <a:solidFill>
                  <a:srgbClr val="000000"/>
                </a:solidFill>
              </a:rPr>
              <a:t>VISTA-128BPT</a:t>
            </a:r>
            <a:r>
              <a:rPr kumimoji="1" lang="zh-CN" altLang="en-US" dirty="0" smtClean="0">
                <a:solidFill>
                  <a:srgbClr val="000000"/>
                </a:solidFill>
              </a:rPr>
              <a:t>总共支持</a:t>
            </a:r>
            <a:r>
              <a:rPr kumimoji="1" lang="en-US" altLang="zh-CN" dirty="0" smtClean="0">
                <a:solidFill>
                  <a:srgbClr val="000000"/>
                </a:solidFill>
              </a:rPr>
              <a:t>15</a:t>
            </a:r>
            <a:r>
              <a:rPr kumimoji="1" lang="zh-CN" altLang="en-US" dirty="0" smtClean="0">
                <a:solidFill>
                  <a:srgbClr val="000000"/>
                </a:solidFill>
              </a:rPr>
              <a:t>个</a:t>
            </a:r>
            <a:r>
              <a:rPr kumimoji="1" lang="en-US" altLang="zh-CN" dirty="0">
                <a:solidFill>
                  <a:srgbClr val="000000"/>
                </a:solidFill>
              </a:rPr>
              <a:t>4204 </a:t>
            </a:r>
            <a:r>
              <a:rPr kumimoji="1" lang="zh-CN" altLang="en-US" dirty="0">
                <a:solidFill>
                  <a:srgbClr val="000000"/>
                </a:solidFill>
              </a:rPr>
              <a:t>继电器模块，每个</a:t>
            </a:r>
            <a:r>
              <a:rPr kumimoji="1" lang="en-US" altLang="zh-CN" dirty="0">
                <a:solidFill>
                  <a:srgbClr val="000000"/>
                </a:solidFill>
              </a:rPr>
              <a:t>4204</a:t>
            </a:r>
            <a:r>
              <a:rPr kumimoji="1" lang="zh-CN" altLang="en-US" dirty="0">
                <a:solidFill>
                  <a:srgbClr val="000000"/>
                </a:solidFill>
              </a:rPr>
              <a:t>带有</a:t>
            </a:r>
            <a:r>
              <a:rPr kumimoji="1" lang="en-US" altLang="zh-CN" dirty="0">
                <a:solidFill>
                  <a:srgbClr val="000000"/>
                </a:solidFill>
              </a:rPr>
              <a:t>4</a:t>
            </a:r>
            <a:r>
              <a:rPr kumimoji="1" lang="zh-CN" altLang="en-US" dirty="0">
                <a:solidFill>
                  <a:srgbClr val="000000"/>
                </a:solidFill>
              </a:rPr>
              <a:t>个继电器</a:t>
            </a:r>
            <a:r>
              <a:rPr kumimoji="1" lang="zh-CN" altLang="en-US" dirty="0" smtClean="0">
                <a:solidFill>
                  <a:srgbClr val="000000"/>
                </a:solidFill>
              </a:rPr>
              <a:t>输出</a:t>
            </a:r>
            <a:endParaRPr kumimoji="1" lang="en-US" altLang="zh-CN" dirty="0" smtClean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kumimoji="1" lang="zh-CN" altLang="en-US" dirty="0">
                <a:solidFill>
                  <a:srgbClr val="000000"/>
                </a:solidFill>
              </a:rPr>
              <a:t> </a:t>
            </a:r>
            <a:r>
              <a:rPr kumimoji="1" lang="zh-CN" altLang="en-US" dirty="0" smtClean="0">
                <a:solidFill>
                  <a:srgbClr val="000000"/>
                </a:solidFill>
              </a:rPr>
              <a:t>每个</a:t>
            </a:r>
            <a:r>
              <a:rPr kumimoji="1" lang="en-US" altLang="zh-CN" dirty="0" smtClean="0">
                <a:solidFill>
                  <a:srgbClr val="000000"/>
                </a:solidFill>
              </a:rPr>
              <a:t>4204</a:t>
            </a:r>
            <a:r>
              <a:rPr kumimoji="1" lang="zh-CN" altLang="en-US" dirty="0" smtClean="0">
                <a:solidFill>
                  <a:srgbClr val="000000"/>
                </a:solidFill>
              </a:rPr>
              <a:t>的</a:t>
            </a:r>
            <a:r>
              <a:rPr kumimoji="1" lang="en-US" altLang="zh-CN" dirty="0" smtClean="0">
                <a:solidFill>
                  <a:srgbClr val="000000"/>
                </a:solidFill>
              </a:rPr>
              <a:t>ECP</a:t>
            </a:r>
            <a:r>
              <a:rPr kumimoji="1" lang="zh-CN" altLang="en-US" dirty="0" smtClean="0">
                <a:solidFill>
                  <a:srgbClr val="000000"/>
                </a:solidFill>
              </a:rPr>
              <a:t>地址需要用</a:t>
            </a:r>
            <a:r>
              <a:rPr kumimoji="1" lang="en-US" altLang="zh-CN" dirty="0" smtClean="0">
                <a:solidFill>
                  <a:srgbClr val="000000"/>
                </a:solidFill>
              </a:rPr>
              <a:t>DIP</a:t>
            </a:r>
            <a:r>
              <a:rPr kumimoji="1" lang="zh-CN" altLang="en-US" dirty="0" smtClean="0">
                <a:solidFill>
                  <a:srgbClr val="000000"/>
                </a:solidFill>
              </a:rPr>
              <a:t>开关设置 （地址 </a:t>
            </a:r>
            <a:r>
              <a:rPr kumimoji="1" lang="en-US" altLang="zh-CN" dirty="0" smtClean="0">
                <a:solidFill>
                  <a:srgbClr val="000000"/>
                </a:solidFill>
              </a:rPr>
              <a:t>01</a:t>
            </a:r>
            <a:r>
              <a:rPr kumimoji="1" lang="zh-CN" altLang="en-US" dirty="0" smtClean="0">
                <a:solidFill>
                  <a:srgbClr val="000000"/>
                </a:solidFill>
              </a:rPr>
              <a:t> </a:t>
            </a:r>
            <a:r>
              <a:rPr kumimoji="1" lang="en-US" altLang="zh-CN" dirty="0" smtClean="0">
                <a:solidFill>
                  <a:srgbClr val="000000"/>
                </a:solidFill>
              </a:rPr>
              <a:t>-15</a:t>
            </a:r>
            <a:r>
              <a:rPr kumimoji="1" lang="zh-CN" altLang="en-US" dirty="0" smtClean="0">
                <a:solidFill>
                  <a:srgbClr val="000000"/>
                </a:solidFill>
              </a:rPr>
              <a:t>）</a:t>
            </a:r>
            <a:endParaRPr kumimoji="1" lang="zh-CN" altLang="en-US" dirty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kumimoji="1" lang="zh-CN" altLang="en-US" dirty="0" smtClean="0">
                <a:solidFill>
                  <a:srgbClr val="000000"/>
                </a:solidFill>
              </a:rPr>
              <a:t> </a:t>
            </a:r>
            <a:r>
              <a:rPr kumimoji="1" lang="en-US" altLang="zh-CN" dirty="0" smtClean="0">
                <a:solidFill>
                  <a:srgbClr val="000000"/>
                </a:solidFill>
              </a:rPr>
              <a:t>VISTA-128BPT</a:t>
            </a:r>
            <a:r>
              <a:rPr kumimoji="1" lang="zh-CN" altLang="en-US" dirty="0" smtClean="0">
                <a:solidFill>
                  <a:srgbClr val="000000"/>
                </a:solidFill>
              </a:rPr>
              <a:t>的</a:t>
            </a:r>
            <a:r>
              <a:rPr kumimoji="1" lang="zh-CN" altLang="en-US" dirty="0">
                <a:solidFill>
                  <a:srgbClr val="000000"/>
                </a:solidFill>
              </a:rPr>
              <a:t>继电器设备都是可编程设备，可以对应各种不同的状态输出</a:t>
            </a:r>
            <a:r>
              <a:rPr kumimoji="1" lang="zh-CN" altLang="en-US" dirty="0" smtClean="0">
                <a:solidFill>
                  <a:srgbClr val="000000"/>
                </a:solidFill>
              </a:rPr>
              <a:t>，</a:t>
            </a:r>
            <a:endParaRPr kumimoji="1" lang="en-US" altLang="zh-CN" dirty="0">
              <a:solidFill>
                <a:srgbClr val="000000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kumimoji="1" lang="zh-CN" altLang="en-US" dirty="0" smtClean="0">
                <a:solidFill>
                  <a:srgbClr val="000000"/>
                </a:solidFill>
              </a:rPr>
              <a:t> 若</a:t>
            </a:r>
            <a:r>
              <a:rPr kumimoji="1" lang="zh-CN" altLang="en-US" dirty="0">
                <a:solidFill>
                  <a:srgbClr val="000000"/>
                </a:solidFill>
              </a:rPr>
              <a:t>想进行防区联动，继电器采用防区列表联动的方式，每个列表内</a:t>
            </a:r>
            <a:r>
              <a:rPr kumimoji="1" lang="zh-CN" altLang="en-US" dirty="0" smtClean="0">
                <a:solidFill>
                  <a:srgbClr val="000000"/>
                </a:solidFill>
              </a:rPr>
              <a:t>可  以</a:t>
            </a:r>
            <a:r>
              <a:rPr kumimoji="1" lang="zh-CN" altLang="en-US" dirty="0">
                <a:solidFill>
                  <a:srgbClr val="000000"/>
                </a:solidFill>
              </a:rPr>
              <a:t>包含多</a:t>
            </a:r>
            <a:r>
              <a:rPr kumimoji="1" lang="zh-CN" altLang="en-US" dirty="0" smtClean="0">
                <a:solidFill>
                  <a:srgbClr val="000000"/>
                </a:solidFill>
              </a:rPr>
              <a:t>个防区</a:t>
            </a:r>
            <a:r>
              <a:rPr kumimoji="1" lang="zh-CN" altLang="en-US" dirty="0">
                <a:solidFill>
                  <a:srgbClr val="000000"/>
                </a:solidFill>
              </a:rPr>
              <a:t>，但是这样的列表只有</a:t>
            </a:r>
            <a:r>
              <a:rPr kumimoji="1" lang="en-US" altLang="zh-CN" dirty="0" smtClean="0">
                <a:solidFill>
                  <a:srgbClr val="000000"/>
                </a:solidFill>
              </a:rPr>
              <a:t>15</a:t>
            </a:r>
            <a:r>
              <a:rPr kumimoji="1" lang="zh-CN" altLang="en-US" dirty="0" smtClean="0">
                <a:solidFill>
                  <a:srgbClr val="000000"/>
                </a:solidFill>
              </a:rPr>
              <a:t>个。</a:t>
            </a:r>
            <a:endParaRPr kumimoji="1" lang="en-US" altLang="zh-CN" dirty="0" smtClean="0">
              <a:solidFill>
                <a:srgbClr val="000000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kumimoji="1" lang="zh-CN" altLang="en-US" dirty="0" smtClean="0"/>
              <a:t> 另外</a:t>
            </a:r>
            <a:r>
              <a:rPr kumimoji="1" lang="en-US" altLang="zh-CN" dirty="0" smtClean="0"/>
              <a:t>,</a:t>
            </a:r>
            <a:r>
              <a:rPr kumimoji="1" lang="zh-CN" altLang="en-US" dirty="0" smtClean="0"/>
              <a:t> 继电器可以对应某单个防区</a:t>
            </a:r>
          </a:p>
          <a:p>
            <a:pPr>
              <a:buFont typeface="Arial" pitchFamily="34" charset="0"/>
              <a:buChar char="•"/>
            </a:pPr>
            <a:r>
              <a:rPr lang="zh-CN" altLang="en-US" dirty="0" smtClean="0"/>
              <a:t> </a:t>
            </a:r>
            <a:r>
              <a:rPr kumimoji="1" lang="zh-CN" altLang="en-US" dirty="0" smtClean="0">
                <a:solidFill>
                  <a:srgbClr val="000000"/>
                </a:solidFill>
              </a:rPr>
              <a:t>对于需要防区一一对应的场合，可以使用</a:t>
            </a:r>
            <a:r>
              <a:rPr kumimoji="1" lang="en-US" altLang="zh-CN" dirty="0" smtClean="0">
                <a:solidFill>
                  <a:srgbClr val="000000"/>
                </a:solidFill>
              </a:rPr>
              <a:t>4232-AP</a:t>
            </a:r>
            <a:r>
              <a:rPr kumimoji="1" lang="zh-CN" altLang="en-US" dirty="0" smtClean="0">
                <a:solidFill>
                  <a:srgbClr val="000000"/>
                </a:solidFill>
              </a:rPr>
              <a:t>  </a:t>
            </a:r>
            <a:r>
              <a:rPr kumimoji="1" lang="en-US" altLang="zh-CN" dirty="0" smtClean="0">
                <a:solidFill>
                  <a:srgbClr val="000000"/>
                </a:solidFill>
              </a:rPr>
              <a:t>32</a:t>
            </a:r>
            <a:r>
              <a:rPr kumimoji="1" lang="zh-CN" altLang="en-US" dirty="0" smtClean="0">
                <a:solidFill>
                  <a:srgbClr val="000000"/>
                </a:solidFill>
              </a:rPr>
              <a:t>路继电器模组，通过</a:t>
            </a:r>
            <a:r>
              <a:rPr kumimoji="1" lang="en-US" altLang="zh-CN" dirty="0" smtClean="0">
                <a:solidFill>
                  <a:srgbClr val="000000"/>
                </a:solidFill>
              </a:rPr>
              <a:t>RS-232</a:t>
            </a:r>
            <a:r>
              <a:rPr kumimoji="1" lang="zh-CN" altLang="en-US" dirty="0" smtClean="0">
                <a:solidFill>
                  <a:srgbClr val="000000"/>
                </a:solidFill>
              </a:rPr>
              <a:t>串口联动。</a:t>
            </a:r>
            <a:endParaRPr kumimoji="1" lang="zh-CN" altLang="en-US" dirty="0">
              <a:solidFill>
                <a:srgbClr val="000000"/>
              </a:solidFill>
            </a:endParaRPr>
          </a:p>
        </p:txBody>
      </p:sp>
      <p:sp>
        <p:nvSpPr>
          <p:cNvPr id="30741" name="Rectangle 21"/>
          <p:cNvSpPr>
            <a:spLocks noChangeArrowheads="1"/>
          </p:cNvSpPr>
          <p:nvPr/>
        </p:nvSpPr>
        <p:spPr bwMode="auto">
          <a:xfrm>
            <a:off x="539552" y="765175"/>
            <a:ext cx="8125942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扩充模块</a:t>
            </a:r>
          </a:p>
          <a:p>
            <a:endParaRPr kumimoji="1" lang="en-US" altLang="zh-CN" b="1" dirty="0"/>
          </a:p>
        </p:txBody>
      </p:sp>
      <p:pic>
        <p:nvPicPr>
          <p:cNvPr id="74754" name="Picture 2" descr="https://library.ademconet.com/MWT/fs2/8/66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9577" y="4077072"/>
            <a:ext cx="1834231" cy="2463891"/>
          </a:xfrm>
          <a:prstGeom prst="rect">
            <a:avLst/>
          </a:prstGeom>
          <a:noFill/>
        </p:spPr>
      </p:pic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4197560"/>
            <a:ext cx="3750171" cy="2524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F1892F3F-3EC5-4E8E-B59B-CC907137E3D0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31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39" name="Text Box 19"/>
          <p:cNvSpPr txBox="1">
            <a:spLocks noChangeArrowheads="1"/>
          </p:cNvSpPr>
          <p:nvPr/>
        </p:nvSpPr>
        <p:spPr bwMode="auto">
          <a:xfrm>
            <a:off x="467544" y="1340768"/>
            <a:ext cx="43204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b="1" dirty="0" smtClean="0"/>
              <a:t>4232-AP</a:t>
            </a:r>
            <a:r>
              <a:rPr kumimoji="1" lang="zh-CN" altLang="en-US" sz="2800" b="1" dirty="0" smtClean="0"/>
              <a:t> </a:t>
            </a:r>
            <a:r>
              <a:rPr kumimoji="1" lang="en-US" altLang="zh-CN" sz="2800" b="1" dirty="0" smtClean="0"/>
              <a:t>32</a:t>
            </a:r>
            <a:r>
              <a:rPr kumimoji="1" lang="zh-CN" altLang="en-US" sz="2800" b="1" dirty="0" smtClean="0"/>
              <a:t>路继电器模组</a:t>
            </a:r>
            <a:endParaRPr kumimoji="1" lang="zh-CN" altLang="en-US" sz="2800" b="1" dirty="0"/>
          </a:p>
        </p:txBody>
      </p:sp>
      <p:sp>
        <p:nvSpPr>
          <p:cNvPr id="30740" name="Text Box 20"/>
          <p:cNvSpPr txBox="1">
            <a:spLocks noChangeArrowheads="1"/>
          </p:cNvSpPr>
          <p:nvPr/>
        </p:nvSpPr>
        <p:spPr bwMode="auto">
          <a:xfrm>
            <a:off x="323851" y="1844824"/>
            <a:ext cx="820859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CN" altLang="en-US" dirty="0" smtClean="0"/>
              <a:t> </a:t>
            </a:r>
            <a:r>
              <a:rPr kumimoji="1" lang="en-US" altLang="zh-CN" dirty="0" smtClean="0">
                <a:solidFill>
                  <a:srgbClr val="000000"/>
                </a:solidFill>
              </a:rPr>
              <a:t>VISTA-128BPT</a:t>
            </a:r>
            <a:r>
              <a:rPr kumimoji="1" lang="zh-CN" altLang="en-US" dirty="0" smtClean="0">
                <a:solidFill>
                  <a:srgbClr val="000000"/>
                </a:solidFill>
              </a:rPr>
              <a:t>总共支持</a:t>
            </a:r>
            <a:r>
              <a:rPr kumimoji="1" lang="en-US" altLang="zh-CN" dirty="0" smtClean="0">
                <a:solidFill>
                  <a:srgbClr val="000000"/>
                </a:solidFill>
              </a:rPr>
              <a:t>4</a:t>
            </a:r>
            <a:r>
              <a:rPr kumimoji="1" lang="zh-CN" altLang="en-US" dirty="0" smtClean="0">
                <a:solidFill>
                  <a:srgbClr val="000000"/>
                </a:solidFill>
              </a:rPr>
              <a:t>个</a:t>
            </a:r>
            <a:r>
              <a:rPr kumimoji="1" lang="en-US" altLang="zh-CN" dirty="0" smtClean="0">
                <a:solidFill>
                  <a:srgbClr val="000000"/>
                </a:solidFill>
              </a:rPr>
              <a:t>4232-AP </a:t>
            </a:r>
            <a:r>
              <a:rPr kumimoji="1" lang="zh-CN" altLang="en-US" dirty="0">
                <a:solidFill>
                  <a:srgbClr val="000000"/>
                </a:solidFill>
              </a:rPr>
              <a:t>继电器</a:t>
            </a:r>
            <a:r>
              <a:rPr kumimoji="1" lang="zh-CN" altLang="en-US" dirty="0" smtClean="0">
                <a:solidFill>
                  <a:srgbClr val="000000"/>
                </a:solidFill>
              </a:rPr>
              <a:t>模组级联，</a:t>
            </a:r>
            <a:r>
              <a:rPr kumimoji="1" lang="zh-CN" altLang="en-US" dirty="0">
                <a:solidFill>
                  <a:srgbClr val="000000"/>
                </a:solidFill>
              </a:rPr>
              <a:t>每个</a:t>
            </a:r>
            <a:r>
              <a:rPr kumimoji="1" lang="en-US" altLang="zh-CN" dirty="0" smtClean="0">
                <a:solidFill>
                  <a:srgbClr val="000000"/>
                </a:solidFill>
              </a:rPr>
              <a:t>4232-AP</a:t>
            </a:r>
            <a:r>
              <a:rPr kumimoji="1" lang="zh-CN" altLang="en-US" dirty="0" smtClean="0">
                <a:solidFill>
                  <a:srgbClr val="000000"/>
                </a:solidFill>
              </a:rPr>
              <a:t>带有</a:t>
            </a:r>
            <a:r>
              <a:rPr kumimoji="1" lang="en-US" altLang="zh-CN" dirty="0" smtClean="0">
                <a:solidFill>
                  <a:srgbClr val="000000"/>
                </a:solidFill>
              </a:rPr>
              <a:t>32</a:t>
            </a:r>
            <a:r>
              <a:rPr kumimoji="1" lang="zh-CN" altLang="en-US" dirty="0" smtClean="0">
                <a:solidFill>
                  <a:srgbClr val="000000"/>
                </a:solidFill>
              </a:rPr>
              <a:t>个</a:t>
            </a:r>
            <a:r>
              <a:rPr kumimoji="1" lang="zh-CN" altLang="en-US" dirty="0">
                <a:solidFill>
                  <a:srgbClr val="000000"/>
                </a:solidFill>
              </a:rPr>
              <a:t>继电器</a:t>
            </a:r>
            <a:r>
              <a:rPr kumimoji="1" lang="zh-CN" altLang="en-US" dirty="0" smtClean="0">
                <a:solidFill>
                  <a:srgbClr val="000000"/>
                </a:solidFill>
              </a:rPr>
              <a:t>输出</a:t>
            </a:r>
            <a:r>
              <a:rPr lang="zh-CN" altLang="en-US" dirty="0" smtClean="0"/>
              <a:t>。</a:t>
            </a:r>
            <a:r>
              <a:rPr kumimoji="1" lang="zh-CN" altLang="en-US" dirty="0" smtClean="0">
                <a:solidFill>
                  <a:srgbClr val="000000"/>
                </a:solidFill>
              </a:rPr>
              <a:t>一台</a:t>
            </a:r>
            <a:r>
              <a:rPr kumimoji="1" lang="en-US" altLang="zh-CN" dirty="0" smtClean="0">
                <a:solidFill>
                  <a:srgbClr val="000000"/>
                </a:solidFill>
              </a:rPr>
              <a:t>4232-AP</a:t>
            </a:r>
            <a:r>
              <a:rPr kumimoji="1" lang="zh-CN" altLang="en-US" dirty="0" smtClean="0">
                <a:solidFill>
                  <a:srgbClr val="000000"/>
                </a:solidFill>
              </a:rPr>
              <a:t> 通过</a:t>
            </a:r>
            <a:r>
              <a:rPr kumimoji="1" lang="en-US" altLang="zh-CN" dirty="0" smtClean="0">
                <a:solidFill>
                  <a:srgbClr val="000000"/>
                </a:solidFill>
              </a:rPr>
              <a:t>RS-232</a:t>
            </a:r>
            <a:r>
              <a:rPr kumimoji="1" lang="zh-CN" altLang="en-US" dirty="0" smtClean="0">
                <a:solidFill>
                  <a:srgbClr val="000000"/>
                </a:solidFill>
              </a:rPr>
              <a:t> 连接到</a:t>
            </a:r>
            <a:r>
              <a:rPr kumimoji="1" lang="en-US" altLang="zh-CN" dirty="0" smtClean="0">
                <a:solidFill>
                  <a:srgbClr val="000000"/>
                </a:solidFill>
              </a:rPr>
              <a:t>VISTA-128BPT</a:t>
            </a:r>
            <a:r>
              <a:rPr kumimoji="1" lang="zh-CN" altLang="en-US" dirty="0" smtClean="0">
                <a:solidFill>
                  <a:srgbClr val="000000"/>
                </a:solidFill>
              </a:rPr>
              <a:t>，再通过</a:t>
            </a:r>
            <a:r>
              <a:rPr kumimoji="1" lang="en-US" altLang="zh-CN" dirty="0" smtClean="0">
                <a:solidFill>
                  <a:srgbClr val="000000"/>
                </a:solidFill>
              </a:rPr>
              <a:t>RS-484</a:t>
            </a:r>
            <a:r>
              <a:rPr kumimoji="1" lang="zh-CN" altLang="en-US" dirty="0" smtClean="0">
                <a:solidFill>
                  <a:srgbClr val="000000"/>
                </a:solidFill>
              </a:rPr>
              <a:t> 往下连接其余的</a:t>
            </a:r>
            <a:r>
              <a:rPr kumimoji="1" lang="en-US" altLang="zh-CN" dirty="0" smtClean="0">
                <a:solidFill>
                  <a:srgbClr val="000000"/>
                </a:solidFill>
              </a:rPr>
              <a:t>4232-AP</a:t>
            </a:r>
          </a:p>
          <a:p>
            <a:pPr>
              <a:buFontTx/>
              <a:buNone/>
            </a:pPr>
            <a:endParaRPr lang="en-US" altLang="zh-CN" dirty="0" smtClean="0"/>
          </a:p>
          <a:p>
            <a:pPr>
              <a:buFontTx/>
              <a:buNone/>
            </a:pPr>
            <a:r>
              <a:rPr lang="zh-CN" altLang="en-US" dirty="0" smtClean="0"/>
              <a:t>产品特点</a:t>
            </a:r>
          </a:p>
          <a:p>
            <a:pPr>
              <a:buSzPct val="120000"/>
            </a:pPr>
            <a:r>
              <a:rPr lang="zh-CN" altLang="en-US" dirty="0" smtClean="0"/>
              <a:t>􀂙 </a:t>
            </a:r>
            <a:r>
              <a:rPr lang="en-US" altLang="zh-CN" dirty="0" smtClean="0"/>
              <a:t>32 </a:t>
            </a:r>
            <a:r>
              <a:rPr lang="zh-CN" altLang="en-US" dirty="0" smtClean="0"/>
              <a:t>路继电器输出，可配置常开常闭结点</a:t>
            </a:r>
          </a:p>
          <a:p>
            <a:pPr>
              <a:buSzPct val="120000"/>
            </a:pPr>
            <a:r>
              <a:rPr lang="zh-CN" altLang="en-US" dirty="0" smtClean="0"/>
              <a:t>􀂙 常开</a:t>
            </a:r>
            <a:r>
              <a:rPr lang="en-US" altLang="zh-CN" dirty="0" smtClean="0"/>
              <a:t>/ </a:t>
            </a:r>
            <a:r>
              <a:rPr lang="zh-CN" altLang="en-US" dirty="0" smtClean="0"/>
              <a:t>常闭继电器干触点输出</a:t>
            </a:r>
          </a:p>
          <a:p>
            <a:pPr>
              <a:buSzPct val="120000"/>
            </a:pPr>
            <a:r>
              <a:rPr lang="zh-CN" altLang="en-US" dirty="0" smtClean="0"/>
              <a:t>􀂙 防区与节点设备实现一对一，一对多，多对一的联动关系</a:t>
            </a:r>
          </a:p>
          <a:p>
            <a:pPr>
              <a:buSzPct val="120000"/>
            </a:pPr>
            <a:r>
              <a:rPr lang="zh-CN" altLang="en-US" dirty="0" smtClean="0"/>
              <a:t>􀂙 面板指示灯：电源指示，通讯指示，继电器触发指示</a:t>
            </a:r>
            <a:r>
              <a:rPr kumimoji="1" lang="zh-CN" altLang="en-US" dirty="0" smtClean="0">
                <a:solidFill>
                  <a:srgbClr val="000000"/>
                </a:solidFill>
              </a:rPr>
              <a:t>。</a:t>
            </a:r>
            <a:endParaRPr kumimoji="1" lang="zh-CN" altLang="en-US" dirty="0">
              <a:solidFill>
                <a:srgbClr val="000000"/>
              </a:solidFill>
            </a:endParaRPr>
          </a:p>
        </p:txBody>
      </p:sp>
      <p:sp>
        <p:nvSpPr>
          <p:cNvPr id="30741" name="Rectangle 21"/>
          <p:cNvSpPr>
            <a:spLocks noChangeArrowheads="1"/>
          </p:cNvSpPr>
          <p:nvPr/>
        </p:nvSpPr>
        <p:spPr bwMode="auto">
          <a:xfrm>
            <a:off x="539552" y="765175"/>
            <a:ext cx="8125942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扩充模块</a:t>
            </a:r>
          </a:p>
          <a:p>
            <a:endParaRPr kumimoji="1" lang="en-US" altLang="zh-CN" b="1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6533" y="4365104"/>
            <a:ext cx="6098812" cy="23762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9" name="Oval 8"/>
          <p:cNvSpPr/>
          <p:nvPr/>
        </p:nvSpPr>
        <p:spPr>
          <a:xfrm rot="406116">
            <a:off x="5277042" y="2735901"/>
            <a:ext cx="2376264" cy="792088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rgbClr val="FF0000"/>
                </a:solidFill>
              </a:rPr>
              <a:t>十一月上市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/>
            <a:fld id="{F1892F3F-3EC5-4E8E-B59B-CC907137E3D0}" type="slidenum">
              <a:rPr lang="en-US" altLang="zh-CN" sz="1400">
                <a:effectLst>
                  <a:outerShdw blurRad="38100" dist="38100" dir="2700000" algn="tl">
                    <a:srgbClr val="C0C0C0"/>
                  </a:outerShdw>
                </a:effectLst>
              </a:rPr>
              <a:pPr algn="r"/>
              <a:t>32</a:t>
            </a:fld>
            <a:endParaRPr lang="en-US" altLang="zh-CN" sz="14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39" name="Text Box 19"/>
          <p:cNvSpPr txBox="1">
            <a:spLocks noChangeArrowheads="1"/>
          </p:cNvSpPr>
          <p:nvPr/>
        </p:nvSpPr>
        <p:spPr bwMode="auto">
          <a:xfrm>
            <a:off x="539552" y="1340768"/>
            <a:ext cx="6480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b="1" dirty="0" err="1" smtClean="0"/>
              <a:t>VPlex</a:t>
            </a:r>
            <a:r>
              <a:rPr kumimoji="1" lang="en-US" altLang="zh-CN" sz="2800" b="1" dirty="0" smtClean="0"/>
              <a:t>-VSI</a:t>
            </a:r>
            <a:r>
              <a:rPr kumimoji="1" lang="zh-CN" altLang="en-US" sz="2800" b="1" dirty="0" smtClean="0"/>
              <a:t> 总线监测</a:t>
            </a:r>
            <a:r>
              <a:rPr kumimoji="1" lang="en-US" altLang="zh-CN" sz="2800" b="1" dirty="0" smtClean="0"/>
              <a:t>/</a:t>
            </a:r>
            <a:r>
              <a:rPr kumimoji="1" lang="zh-CN" altLang="en-US" sz="2800" b="1" dirty="0" smtClean="0"/>
              <a:t>隔离模块</a:t>
            </a:r>
            <a:endParaRPr kumimoji="1" lang="zh-CN" altLang="en-US" sz="2800" b="1" dirty="0"/>
          </a:p>
        </p:txBody>
      </p:sp>
      <p:sp>
        <p:nvSpPr>
          <p:cNvPr id="30740" name="Text Box 20"/>
          <p:cNvSpPr txBox="1">
            <a:spLocks noChangeArrowheads="1"/>
          </p:cNvSpPr>
          <p:nvPr/>
        </p:nvSpPr>
        <p:spPr bwMode="auto">
          <a:xfrm>
            <a:off x="323851" y="1844824"/>
            <a:ext cx="820859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CN" altLang="en-US" dirty="0" smtClean="0"/>
              <a:t> </a:t>
            </a:r>
            <a:r>
              <a:rPr lang="en-US" altLang="zh-CN" dirty="0" err="1" smtClean="0"/>
              <a:t>VPlex</a:t>
            </a:r>
            <a:r>
              <a:rPr lang="en-US" altLang="zh-CN" dirty="0" smtClean="0"/>
              <a:t>-VSI</a:t>
            </a:r>
            <a:r>
              <a:rPr lang="zh-CN" altLang="en-US" dirty="0" smtClean="0"/>
              <a:t> 模块自动监测下游</a:t>
            </a:r>
            <a:r>
              <a:rPr lang="en-US" altLang="zh-CN" dirty="0" smtClean="0"/>
              <a:t>600</a:t>
            </a:r>
            <a:r>
              <a:rPr lang="zh-CN" altLang="en-US" dirty="0" smtClean="0"/>
              <a:t>米（</a:t>
            </a:r>
            <a:r>
              <a:rPr lang="en-US" altLang="zh-CN" dirty="0" smtClean="0"/>
              <a:t>2000</a:t>
            </a:r>
            <a:r>
              <a:rPr lang="zh-CN" altLang="en-US" dirty="0" smtClean="0"/>
              <a:t>英尺）内的总线故障，以</a:t>
            </a:r>
            <a:r>
              <a:rPr lang="en-US" altLang="zh-CN" dirty="0" smtClean="0"/>
              <a:t>LED</a:t>
            </a:r>
            <a:r>
              <a:rPr lang="zh-CN" altLang="en-US" dirty="0" smtClean="0"/>
              <a:t>灯本地显示，并隔离这总线分支</a:t>
            </a:r>
            <a:r>
              <a:rPr kumimoji="1" lang="zh-CN" altLang="en-US" dirty="0" smtClean="0">
                <a:solidFill>
                  <a:srgbClr val="000000"/>
                </a:solidFill>
              </a:rPr>
              <a:t>。主机会显示被隔离的防区有故障。</a:t>
            </a:r>
            <a:endParaRPr kumimoji="1" lang="en-US" altLang="zh-CN" dirty="0" smtClean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kumimoji="1" lang="zh-CN" altLang="en-US" dirty="0">
                <a:solidFill>
                  <a:srgbClr val="000000"/>
                </a:solidFill>
              </a:rPr>
              <a:t> </a:t>
            </a:r>
            <a:r>
              <a:rPr kumimoji="1" lang="en-US" altLang="zh-CN" dirty="0" err="1" smtClean="0">
                <a:solidFill>
                  <a:srgbClr val="000000"/>
                </a:solidFill>
              </a:rPr>
              <a:t>VPlex</a:t>
            </a:r>
            <a:r>
              <a:rPr kumimoji="1" lang="en-US" altLang="zh-CN" dirty="0" smtClean="0">
                <a:solidFill>
                  <a:srgbClr val="000000"/>
                </a:solidFill>
              </a:rPr>
              <a:t>-VSI</a:t>
            </a:r>
            <a:r>
              <a:rPr kumimoji="1" lang="zh-CN" altLang="en-US" dirty="0" smtClean="0">
                <a:solidFill>
                  <a:srgbClr val="000000"/>
                </a:solidFill>
              </a:rPr>
              <a:t> 模块不会增加总线的驱动距离。它可以被安装在总线的任何位置，并连</a:t>
            </a:r>
            <a:r>
              <a:rPr kumimoji="1" lang="en-US" altLang="zh-CN" dirty="0" smtClean="0">
                <a:solidFill>
                  <a:srgbClr val="000000"/>
                </a:solidFill>
              </a:rPr>
              <a:t>/</a:t>
            </a:r>
            <a:r>
              <a:rPr kumimoji="1" lang="zh-CN" altLang="en-US" dirty="0" smtClean="0">
                <a:solidFill>
                  <a:srgbClr val="000000"/>
                </a:solidFill>
              </a:rPr>
              <a:t>串连都可以。</a:t>
            </a:r>
            <a:endParaRPr kumimoji="1" lang="zh-CN" altLang="en-US" dirty="0">
              <a:solidFill>
                <a:srgbClr val="000000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kumimoji="1" lang="zh-CN" altLang="en-US" dirty="0">
                <a:solidFill>
                  <a:srgbClr val="000000"/>
                </a:solidFill>
              </a:rPr>
              <a:t> </a:t>
            </a:r>
            <a:r>
              <a:rPr kumimoji="1" lang="zh-CN" altLang="en-US" dirty="0" smtClean="0">
                <a:solidFill>
                  <a:srgbClr val="000000"/>
                </a:solidFill>
              </a:rPr>
              <a:t>建议使用方法：在总线的主要分支点安装，可以提高系统的可靠性（避免一个模块的短路</a:t>
            </a:r>
            <a:r>
              <a:rPr kumimoji="1" lang="en-US" altLang="zh-CN" dirty="0" smtClean="0">
                <a:solidFill>
                  <a:srgbClr val="000000"/>
                </a:solidFill>
              </a:rPr>
              <a:t>/</a:t>
            </a:r>
            <a:r>
              <a:rPr kumimoji="1" lang="zh-CN" altLang="en-US" dirty="0" smtClean="0">
                <a:solidFill>
                  <a:srgbClr val="000000"/>
                </a:solidFill>
              </a:rPr>
              <a:t>过载影响全系统）。也方便排除故障和降低维护成本。</a:t>
            </a:r>
          </a:p>
        </p:txBody>
      </p:sp>
      <p:sp>
        <p:nvSpPr>
          <p:cNvPr id="30741" name="Rectangle 21"/>
          <p:cNvSpPr>
            <a:spLocks noChangeArrowheads="1"/>
          </p:cNvSpPr>
          <p:nvPr/>
        </p:nvSpPr>
        <p:spPr bwMode="auto">
          <a:xfrm>
            <a:off x="539552" y="765175"/>
            <a:ext cx="8125942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</a:rPr>
              <a:t>霍尼韦尔</a:t>
            </a:r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报警控制主机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</a:rPr>
              <a:t>——</a:t>
            </a:r>
            <a:r>
              <a:rPr lang="en-US" altLang="zh-CN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VISTA-128BPT</a:t>
            </a:r>
            <a:r>
              <a:rPr lang="zh-CN" alt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扩充模块</a:t>
            </a:r>
          </a:p>
          <a:p>
            <a:endParaRPr kumimoji="1" lang="en-US" altLang="zh-CN" b="1" dirty="0"/>
          </a:p>
        </p:txBody>
      </p:sp>
      <p:pic>
        <p:nvPicPr>
          <p:cNvPr id="71685" name="Picture 5" descr="https://library.ademconet.com/MWT/fs2/7/73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25144"/>
            <a:ext cx="1597149" cy="1597150"/>
          </a:xfrm>
          <a:prstGeom prst="rect">
            <a:avLst/>
          </a:prstGeom>
          <a:noFill/>
        </p:spPr>
      </p:pic>
      <p:pic>
        <p:nvPicPr>
          <p:cNvPr id="7168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4653136"/>
            <a:ext cx="2072920" cy="1709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4702565"/>
            <a:ext cx="4608512" cy="1724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直接连接符 13"/>
          <p:cNvCxnSpPr/>
          <p:nvPr/>
        </p:nvCxnSpPr>
        <p:spPr>
          <a:xfrm>
            <a:off x="4211960" y="4293096"/>
            <a:ext cx="0" cy="2088232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9"/>
          <p:cNvSpPr txBox="1">
            <a:spLocks noChangeArrowheads="1"/>
          </p:cNvSpPr>
          <p:nvPr/>
        </p:nvSpPr>
        <p:spPr bwMode="auto">
          <a:xfrm>
            <a:off x="395536" y="673532"/>
            <a:ext cx="6480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800" b="1" dirty="0" smtClean="0"/>
              <a:t>V-</a:t>
            </a:r>
            <a:r>
              <a:rPr kumimoji="1" lang="en-US" altLang="zh-CN" sz="2800" b="1" dirty="0" err="1" smtClean="0"/>
              <a:t>Plex</a:t>
            </a:r>
            <a:r>
              <a:rPr kumimoji="1" lang="zh-CN" altLang="en-US" sz="2800" b="1" dirty="0" smtClean="0"/>
              <a:t> 总线 </a:t>
            </a:r>
            <a:r>
              <a:rPr kumimoji="1" lang="en-US" altLang="zh-CN" sz="2800" b="1" dirty="0" smtClean="0"/>
              <a:t>FAQ</a:t>
            </a:r>
            <a:r>
              <a:rPr kumimoji="1" lang="zh-CN" altLang="en-US" sz="2800" b="1" dirty="0" smtClean="0"/>
              <a:t>、故障排除</a:t>
            </a:r>
            <a:endParaRPr kumimoji="1" lang="zh-CN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539553" y="1253073"/>
            <a:ext cx="820891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kumimoji="1" lang="zh-CN" altLang="en-US" b="1" dirty="0" smtClean="0"/>
              <a:t>反应迟缓</a:t>
            </a:r>
            <a:endParaRPr kumimoji="1" lang="en-US" altLang="zh-CN" b="1" dirty="0" smtClean="0"/>
          </a:p>
          <a:p>
            <a:pPr marL="342900" indent="-342900">
              <a:buFontTx/>
              <a:buChar char="-"/>
            </a:pPr>
            <a:r>
              <a:rPr kumimoji="1" lang="zh-CN" altLang="en-US" dirty="0" smtClean="0"/>
              <a:t>如果总线上有大量的信息传送，（例如：在撤防状态时有</a:t>
            </a:r>
            <a:r>
              <a:rPr kumimoji="1" lang="en-US" altLang="zh-CN" dirty="0" smtClean="0"/>
              <a:t>50</a:t>
            </a:r>
            <a:r>
              <a:rPr kumimoji="1" lang="zh-CN" altLang="en-US" dirty="0" smtClean="0"/>
              <a:t>个红外探测器都同时被触发）主机会延迟显示防区恢复信息。因为</a:t>
            </a:r>
            <a:r>
              <a:rPr kumimoji="1" lang="en-US" altLang="zh-CN" dirty="0" smtClean="0"/>
              <a:t>V-</a:t>
            </a:r>
            <a:r>
              <a:rPr kumimoji="1" lang="en-US" altLang="zh-CN" dirty="0" err="1" smtClean="0"/>
              <a:t>Plex</a:t>
            </a:r>
            <a:r>
              <a:rPr kumimoji="1" lang="zh-CN" altLang="en-US" dirty="0" smtClean="0"/>
              <a:t>有信息优先顺序的功能，先处理防区触发和报警的信息。</a:t>
            </a:r>
            <a:r>
              <a:rPr kumimoji="1" lang="en-US" altLang="zh-CN" dirty="0" smtClean="0"/>
              <a:t>ECP </a:t>
            </a:r>
            <a:r>
              <a:rPr kumimoji="1" lang="zh-CN" altLang="en-US" dirty="0" smtClean="0"/>
              <a:t>总线上发给键盘的信息也有同样的优先顺序，防区恢复的显示可能被延迟</a:t>
            </a:r>
            <a:r>
              <a:rPr kumimoji="1" lang="en-US" altLang="zh-CN" dirty="0" smtClean="0"/>
              <a:t>1~2</a:t>
            </a:r>
            <a:r>
              <a:rPr kumimoji="1" lang="zh-CN" altLang="en-US" dirty="0" smtClean="0"/>
              <a:t>分钟。</a:t>
            </a:r>
            <a:r>
              <a:rPr kumimoji="1" lang="zh-CN" altLang="en-US" b="1" dirty="0" smtClean="0"/>
              <a:t>但这不会减慢对防区触发和报警信息的处理。尽管在满载的情况下，防区触发和报警信息会在</a:t>
            </a:r>
            <a:r>
              <a:rPr kumimoji="1" lang="en-US" altLang="zh-CN" b="1" dirty="0" smtClean="0"/>
              <a:t>5</a:t>
            </a:r>
            <a:r>
              <a:rPr kumimoji="1" lang="zh-CN" altLang="en-US" b="1" dirty="0" smtClean="0"/>
              <a:t>秒内被显示。</a:t>
            </a:r>
            <a:r>
              <a:rPr kumimoji="1" lang="zh-CN" altLang="en-US" dirty="0" smtClean="0"/>
              <a:t> 如果防区触发和报警信息出现延迟，检查以下配置：</a:t>
            </a:r>
            <a:endParaRPr kumimoji="1" lang="en-US" altLang="zh-CN" dirty="0" smtClean="0"/>
          </a:p>
          <a:p>
            <a:pPr marL="800100" lvl="1" indent="-342900">
              <a:buFontTx/>
              <a:buChar char="-"/>
            </a:pPr>
            <a:r>
              <a:rPr kumimoji="1" lang="zh-CN" altLang="en-US" dirty="0" smtClean="0"/>
              <a:t>确认所有</a:t>
            </a:r>
            <a:r>
              <a:rPr kumimoji="1" lang="en-US" altLang="zh-CN" dirty="0" smtClean="0"/>
              <a:t>ECP</a:t>
            </a:r>
            <a:r>
              <a:rPr kumimoji="1" lang="zh-CN" altLang="en-US" dirty="0" smtClean="0"/>
              <a:t>设备在主机编程里被起用了。方法： 在</a:t>
            </a:r>
            <a:r>
              <a:rPr kumimoji="1" lang="en-US" altLang="zh-CN" dirty="0" smtClean="0"/>
              <a:t>COMPASS</a:t>
            </a:r>
            <a:r>
              <a:rPr kumimoji="1" lang="zh-CN" altLang="en-US" dirty="0" smtClean="0"/>
              <a:t>软件的</a:t>
            </a:r>
            <a:r>
              <a:rPr kumimoji="1" lang="en-US" altLang="zh-CN" dirty="0" smtClean="0"/>
              <a:t>COMMANDS </a:t>
            </a:r>
            <a:r>
              <a:rPr kumimoji="1" lang="zh-CN" altLang="en-US" dirty="0" smtClean="0"/>
              <a:t>菜单要求一个“</a:t>
            </a:r>
            <a:r>
              <a:rPr kumimoji="1" lang="en-US" altLang="zh-CN" dirty="0" smtClean="0"/>
              <a:t>ECP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LIST</a:t>
            </a:r>
            <a:r>
              <a:rPr kumimoji="1" lang="zh-CN" altLang="en-US" dirty="0" smtClean="0"/>
              <a:t>”</a:t>
            </a:r>
            <a:endParaRPr kumimoji="1" lang="en-US" altLang="zh-CN" dirty="0" smtClean="0"/>
          </a:p>
          <a:p>
            <a:pPr marL="800100" lvl="1" indent="-342900">
              <a:buFontTx/>
              <a:buChar char="-"/>
            </a:pPr>
            <a:r>
              <a:rPr kumimoji="1" lang="zh-CN" altLang="en-US" dirty="0" smtClean="0"/>
              <a:t>测试和排除总线的其他故障</a:t>
            </a:r>
            <a:endParaRPr kumimoji="1" lang="en-US" altLang="zh-CN" dirty="0" smtClean="0"/>
          </a:p>
          <a:p>
            <a:pPr marL="342900" indent="-342900"/>
            <a:endParaRPr kumimoji="1" lang="en-US" altLang="zh-CN" b="1" dirty="0" smtClean="0"/>
          </a:p>
          <a:p>
            <a:pPr marL="342900" indent="-342900"/>
            <a:r>
              <a:rPr kumimoji="1" lang="zh-CN" altLang="en-US" b="1" dirty="0" smtClean="0"/>
              <a:t>故障排除基本方法</a:t>
            </a:r>
            <a:endParaRPr lang="en-US" altLang="zh-CN" dirty="0" smtClean="0"/>
          </a:p>
          <a:p>
            <a:pPr marL="342900" indent="-342900">
              <a:buAutoNum type="arabicPeriod"/>
            </a:pPr>
            <a:r>
              <a:rPr lang="zh-CN" altLang="en-US" sz="1600" dirty="0" smtClean="0">
                <a:latin typeface="+mn-ea"/>
                <a:ea typeface="+mn-ea"/>
              </a:rPr>
              <a:t>测试总线上的电压 ：应该在</a:t>
            </a:r>
            <a:r>
              <a:rPr lang="en-US" altLang="zh-CN" sz="1600" dirty="0" smtClean="0">
                <a:latin typeface="+mn-ea"/>
                <a:ea typeface="+mn-ea"/>
              </a:rPr>
              <a:t>7</a:t>
            </a:r>
            <a:r>
              <a:rPr lang="zh-CN" altLang="en-US" sz="1600" dirty="0" smtClean="0">
                <a:latin typeface="+mn-ea"/>
                <a:ea typeface="+mn-ea"/>
              </a:rPr>
              <a:t> </a:t>
            </a:r>
            <a:r>
              <a:rPr lang="en-US" altLang="zh-CN" sz="1600" dirty="0" smtClean="0">
                <a:latin typeface="+mn-ea"/>
                <a:ea typeface="+mn-ea"/>
              </a:rPr>
              <a:t>–</a:t>
            </a:r>
            <a:r>
              <a:rPr lang="zh-CN" altLang="en-US" sz="1600" dirty="0" smtClean="0">
                <a:latin typeface="+mn-ea"/>
                <a:ea typeface="+mn-ea"/>
              </a:rPr>
              <a:t> </a:t>
            </a:r>
            <a:r>
              <a:rPr lang="en-US" altLang="zh-CN" sz="1600" dirty="0" smtClean="0">
                <a:latin typeface="+mn-ea"/>
                <a:ea typeface="+mn-ea"/>
              </a:rPr>
              <a:t>12</a:t>
            </a:r>
            <a:r>
              <a:rPr lang="zh-CN" altLang="en-US" sz="1600" dirty="0" smtClean="0">
                <a:latin typeface="+mn-ea"/>
                <a:ea typeface="+mn-ea"/>
              </a:rPr>
              <a:t> </a:t>
            </a:r>
            <a:r>
              <a:rPr lang="en-US" altLang="zh-CN" sz="1600" dirty="0" smtClean="0">
                <a:latin typeface="+mn-ea"/>
                <a:ea typeface="+mn-ea"/>
              </a:rPr>
              <a:t>VDC</a:t>
            </a:r>
            <a:r>
              <a:rPr lang="zh-CN" altLang="en-US" sz="1600" dirty="0" smtClean="0">
                <a:latin typeface="+mn-ea"/>
                <a:ea typeface="+mn-ea"/>
              </a:rPr>
              <a:t>间跳动。在主机端和总线末端都测试。如果是电压静态的，可能总线的轮询防区没有启动，也可能是电表不够灵敏。如果电压低于</a:t>
            </a:r>
            <a:r>
              <a:rPr lang="en-US" altLang="zh-CN" sz="1600" dirty="0" smtClean="0">
                <a:latin typeface="+mn-ea"/>
                <a:ea typeface="+mn-ea"/>
              </a:rPr>
              <a:t>7V</a:t>
            </a:r>
            <a:r>
              <a:rPr lang="zh-CN" altLang="en-US" sz="1600" dirty="0" smtClean="0">
                <a:latin typeface="+mn-ea"/>
                <a:ea typeface="+mn-ea"/>
              </a:rPr>
              <a:t>，检查总线是否过载。断开总线的分支或模块来排查是那一段出问题。</a:t>
            </a:r>
            <a:endParaRPr lang="en-US" altLang="zh-CN" sz="1600" dirty="0" smtClean="0">
              <a:latin typeface="+mn-ea"/>
              <a:ea typeface="+mn-ea"/>
            </a:endParaRPr>
          </a:p>
          <a:p>
            <a:pPr marL="342900" indent="-342900">
              <a:buAutoNum type="arabicPeriod"/>
            </a:pPr>
            <a:r>
              <a:rPr lang="zh-CN" altLang="en-US" sz="1600" dirty="0" smtClean="0">
                <a:latin typeface="+mn-ea"/>
                <a:ea typeface="+mn-ea"/>
              </a:rPr>
              <a:t>检查主机的电压 ：检查</a:t>
            </a:r>
            <a:r>
              <a:rPr lang="en-US" altLang="zh-CN" sz="1600" dirty="0" smtClean="0">
                <a:latin typeface="+mn-ea"/>
                <a:ea typeface="+mn-ea"/>
              </a:rPr>
              <a:t>AC</a:t>
            </a:r>
            <a:r>
              <a:rPr lang="zh-CN" altLang="en-US" sz="1600" dirty="0" smtClean="0">
                <a:latin typeface="+mn-ea"/>
                <a:ea typeface="+mn-ea"/>
              </a:rPr>
              <a:t>电压，电池电压（连着</a:t>
            </a:r>
            <a:r>
              <a:rPr lang="en-US" altLang="zh-CN" sz="1600" dirty="0" smtClean="0">
                <a:latin typeface="+mn-ea"/>
                <a:ea typeface="+mn-ea"/>
              </a:rPr>
              <a:t>AC</a:t>
            </a:r>
            <a:r>
              <a:rPr lang="zh-CN" altLang="en-US" sz="1600" dirty="0" smtClean="0">
                <a:latin typeface="+mn-ea"/>
                <a:ea typeface="+mn-ea"/>
              </a:rPr>
              <a:t> 和 </a:t>
            </a:r>
            <a:r>
              <a:rPr lang="en-US" altLang="zh-CN" sz="1600" dirty="0" smtClean="0">
                <a:latin typeface="+mn-ea"/>
                <a:ea typeface="+mn-ea"/>
              </a:rPr>
              <a:t>AC</a:t>
            </a:r>
            <a:r>
              <a:rPr lang="zh-CN" altLang="en-US" sz="1600" dirty="0" smtClean="0">
                <a:latin typeface="+mn-ea"/>
                <a:ea typeface="+mn-ea"/>
              </a:rPr>
              <a:t>断开 都要测）</a:t>
            </a:r>
            <a:endParaRPr lang="en-US" altLang="zh-CN" sz="1600" dirty="0" smtClean="0">
              <a:latin typeface="+mn-ea"/>
              <a:ea typeface="+mn-ea"/>
            </a:endParaRPr>
          </a:p>
          <a:p>
            <a:pPr marL="342900" indent="-342900">
              <a:buAutoNum type="arabicPeriod"/>
            </a:pPr>
            <a:r>
              <a:rPr lang="zh-CN" altLang="en-US" sz="1600" dirty="0" smtClean="0">
                <a:latin typeface="+mn-ea"/>
                <a:ea typeface="+mn-ea"/>
              </a:rPr>
              <a:t>检查总线的连接：如果用屏蔽线，屏蔽层的其中一端必须接地 </a:t>
            </a:r>
            <a:endParaRPr lang="en-US" altLang="zh-CN" sz="1600" dirty="0" smtClean="0">
              <a:latin typeface="+mn-ea"/>
              <a:ea typeface="+mn-ea"/>
            </a:endParaRPr>
          </a:p>
          <a:p>
            <a:pPr marL="342900" indent="-342900">
              <a:buAutoNum type="arabicPeriod"/>
            </a:pPr>
            <a:r>
              <a:rPr lang="zh-CN" altLang="en-US" sz="1600" dirty="0" smtClean="0">
                <a:latin typeface="+mn-ea"/>
                <a:ea typeface="+mn-ea"/>
              </a:rPr>
              <a:t>用</a:t>
            </a:r>
            <a:r>
              <a:rPr lang="en-US" altLang="zh-CN" sz="1600" dirty="0" smtClean="0">
                <a:latin typeface="+mn-ea"/>
                <a:ea typeface="+mn-ea"/>
              </a:rPr>
              <a:t>VPLEX-VSI</a:t>
            </a:r>
            <a:r>
              <a:rPr lang="zh-CN" altLang="en-US" sz="1600" dirty="0" smtClean="0">
                <a:latin typeface="+mn-ea"/>
                <a:ea typeface="+mn-ea"/>
              </a:rPr>
              <a:t>模块来检测：</a:t>
            </a:r>
            <a:endParaRPr lang="en-US" altLang="zh-CN" sz="1600" dirty="0" smtClean="0">
              <a:latin typeface="+mn-ea"/>
              <a:ea typeface="+mn-ea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zh-CN" altLang="en-US" sz="1600" dirty="0" smtClean="0">
                <a:latin typeface="+mn-ea"/>
                <a:ea typeface="+mn-ea"/>
              </a:rPr>
              <a:t>加上</a:t>
            </a:r>
            <a:r>
              <a:rPr lang="en-US" altLang="zh-CN" sz="1600" dirty="0" err="1" smtClean="0">
                <a:latin typeface="+mn-ea"/>
                <a:ea typeface="+mn-ea"/>
              </a:rPr>
              <a:t>VPlex</a:t>
            </a:r>
            <a:r>
              <a:rPr lang="en-US" altLang="zh-CN" sz="1600" dirty="0" smtClean="0">
                <a:latin typeface="+mn-ea"/>
                <a:ea typeface="+mn-ea"/>
              </a:rPr>
              <a:t>-VSI</a:t>
            </a:r>
            <a:r>
              <a:rPr lang="zh-CN" altLang="en-US" sz="1600" dirty="0" smtClean="0">
                <a:latin typeface="+mn-ea"/>
                <a:ea typeface="+mn-ea"/>
              </a:rPr>
              <a:t> 模块后，</a:t>
            </a:r>
            <a:r>
              <a:rPr lang="zh-CN" altLang="en-US" sz="1600" dirty="0" smtClean="0">
                <a:latin typeface="+mn-ea"/>
              </a:rPr>
              <a:t>如果故障是在模块</a:t>
            </a:r>
            <a:r>
              <a:rPr lang="zh-CN" altLang="en-US" sz="1600" dirty="0" smtClean="0">
                <a:latin typeface="+mn-ea"/>
                <a:ea typeface="+mn-ea"/>
              </a:rPr>
              <a:t>的下游，故障会被自动隔离。</a:t>
            </a:r>
            <a:endParaRPr lang="en-US" altLang="zh-CN" sz="1600" dirty="0" smtClean="0">
              <a:latin typeface="+mn-ea"/>
              <a:ea typeface="+mn-ea"/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en-US" altLang="zh-CN" sz="1600" dirty="0" err="1" smtClean="0">
                <a:latin typeface="+mn-ea"/>
                <a:ea typeface="+mn-ea"/>
              </a:rPr>
              <a:t>VPlex</a:t>
            </a:r>
            <a:r>
              <a:rPr lang="en-US" altLang="zh-CN" sz="1600" dirty="0" smtClean="0">
                <a:latin typeface="+mn-ea"/>
                <a:ea typeface="+mn-ea"/>
              </a:rPr>
              <a:t>-VSI</a:t>
            </a:r>
            <a:r>
              <a:rPr lang="zh-CN" altLang="en-US" sz="1600" dirty="0" smtClean="0">
                <a:latin typeface="+mn-ea"/>
                <a:ea typeface="+mn-ea"/>
              </a:rPr>
              <a:t> 模块下游</a:t>
            </a:r>
            <a:r>
              <a:rPr lang="en-US" altLang="zh-CN" sz="1600" dirty="0" smtClean="0">
                <a:latin typeface="+mn-ea"/>
                <a:ea typeface="+mn-ea"/>
              </a:rPr>
              <a:t>600</a:t>
            </a:r>
            <a:r>
              <a:rPr lang="zh-CN" altLang="en-US" sz="1600" dirty="0" smtClean="0">
                <a:latin typeface="+mn-ea"/>
                <a:ea typeface="+mn-ea"/>
              </a:rPr>
              <a:t>米内有故障，模块的红色</a:t>
            </a:r>
            <a:r>
              <a:rPr lang="en-US" altLang="zh-CN" sz="1600" dirty="0" smtClean="0">
                <a:latin typeface="+mn-ea"/>
                <a:ea typeface="+mn-ea"/>
              </a:rPr>
              <a:t>LED</a:t>
            </a:r>
            <a:r>
              <a:rPr lang="zh-CN" altLang="en-US" sz="1600" dirty="0" smtClean="0">
                <a:latin typeface="+mn-ea"/>
                <a:ea typeface="+mn-ea"/>
              </a:rPr>
              <a:t>会亮。</a:t>
            </a:r>
            <a:endParaRPr lang="en-US" sz="1600" dirty="0">
              <a:latin typeface="+mn-ea"/>
              <a:ea typeface="+mn-ea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908050" y="1905000"/>
            <a:ext cx="899795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76250" indent="-381000" eaLnBrk="0" hangingPunct="0">
              <a:lnSpc>
                <a:spcPct val="130000"/>
              </a:lnSpc>
              <a:spcAft>
                <a:spcPct val="20000"/>
              </a:spcAft>
            </a:pPr>
            <a:r>
              <a:rPr kumimoji="1" lang="en-US" altLang="zh-CN" sz="2800" b="1" i="1">
                <a:solidFill>
                  <a:srgbClr val="FF0000"/>
                </a:solidFill>
                <a:ea typeface="隶书" pitchFamily="49" charset="-122"/>
              </a:rPr>
              <a:t>                 </a:t>
            </a:r>
            <a:endParaRPr kumimoji="1" lang="en-US" altLang="zh-CN" sz="2400">
              <a:latin typeface="宋体" pitchFamily="2" charset="-122"/>
            </a:endParaRPr>
          </a:p>
        </p:txBody>
      </p:sp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3132138" y="3860800"/>
            <a:ext cx="35433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zh-CN" altLang="en-US" sz="7200" b="1" i="1">
                <a:ea typeface="隶书" pitchFamily="49" charset="-122"/>
              </a:rPr>
              <a:t>谢谢！</a:t>
            </a:r>
            <a:endParaRPr lang="zh-CN" altLang="en-US" sz="6000"/>
          </a:p>
        </p:txBody>
      </p:sp>
      <p:graphicFrame>
        <p:nvGraphicFramePr>
          <p:cNvPr id="49159" name="Object 7"/>
          <p:cNvGraphicFramePr>
            <a:graphicFrameLocks noChangeAspect="1"/>
          </p:cNvGraphicFramePr>
          <p:nvPr/>
        </p:nvGraphicFramePr>
        <p:xfrm>
          <a:off x="2649538" y="1412875"/>
          <a:ext cx="4227512" cy="2300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0" name="剪辑" r:id="rId3" imgW="5349600" imgH="2911320" progId="">
                  <p:embed/>
                </p:oleObj>
              </mc:Choice>
              <mc:Fallback>
                <p:oleObj name="剪辑" r:id="rId3" imgW="5349600" imgH="2911320" progId="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9538" y="1412875"/>
                        <a:ext cx="4227512" cy="2300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60" name="Text Box 8"/>
          <p:cNvSpPr txBox="1">
            <a:spLocks noChangeArrowheads="1"/>
          </p:cNvSpPr>
          <p:nvPr/>
        </p:nvSpPr>
        <p:spPr bwMode="auto">
          <a:xfrm>
            <a:off x="971550" y="5451475"/>
            <a:ext cx="74279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中文网址：</a:t>
            </a:r>
            <a:r>
              <a:rPr lang="en-US" altLang="zh-CN" sz="28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www.cn.security.honeywell.com</a:t>
            </a:r>
            <a:endParaRPr lang="en-US" altLang="zh-CN" sz="2800" b="1" u="sng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neywell1">
  <a:themeElements>
    <a:clrScheme name="honeywell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honeywell1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honeywell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neywell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neywell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neywell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neywell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honeywell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neywell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neywell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neywell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neywell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neywell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honeywell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honeywell1</Template>
  <TotalTime>4511</TotalTime>
  <Words>3340</Words>
  <Application>Microsoft Office PowerPoint</Application>
  <PresentationFormat>全屏显示(4:3)</PresentationFormat>
  <Paragraphs>632</Paragraphs>
  <Slides>34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34</vt:i4>
      </vt:variant>
    </vt:vector>
  </HeadingPairs>
  <TitlesOfParts>
    <vt:vector size="37" baseType="lpstr">
      <vt:lpstr>honeywell1</vt:lpstr>
      <vt:lpstr>Acrobat Document</vt:lpstr>
      <vt:lpstr>剪辑</vt:lpstr>
      <vt:lpstr>PowerPoint 演示文稿</vt:lpstr>
      <vt:lpstr>PowerPoint 演示文稿</vt:lpstr>
      <vt:lpstr>与VISTA-120比较</vt:lpstr>
      <vt:lpstr>PowerPoint 演示文稿</vt:lpstr>
      <vt:lpstr>PowerPoint 演示文稿</vt:lpstr>
      <vt:lpstr>PowerPoint 演示文稿</vt:lpstr>
      <vt:lpstr>PowerPoint 演示文稿</vt:lpstr>
      <vt:lpstr>V-Plex 总线技术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负载电流、线径与总线驱动距离的关系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ademco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ademco</dc:creator>
  <cp:lastModifiedBy>admin</cp:lastModifiedBy>
  <cp:revision>107</cp:revision>
  <dcterms:created xsi:type="dcterms:W3CDTF">2004-03-29T10:06:57Z</dcterms:created>
  <dcterms:modified xsi:type="dcterms:W3CDTF">2018-05-10T08:19:53Z</dcterms:modified>
</cp:coreProperties>
</file>